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0"/>
  </p:notesMasterIdLst>
  <p:sldIdLst>
    <p:sldId id="256" r:id="rId2"/>
    <p:sldId id="257" r:id="rId3"/>
    <p:sldId id="390" r:id="rId4"/>
    <p:sldId id="339" r:id="rId5"/>
    <p:sldId id="338" r:id="rId6"/>
    <p:sldId id="273" r:id="rId7"/>
    <p:sldId id="263" r:id="rId8"/>
    <p:sldId id="266" r:id="rId9"/>
    <p:sldId id="265" r:id="rId10"/>
    <p:sldId id="261" r:id="rId11"/>
    <p:sldId id="260" r:id="rId12"/>
    <p:sldId id="259" r:id="rId13"/>
    <p:sldId id="268" r:id="rId14"/>
    <p:sldId id="269" r:id="rId15"/>
    <p:sldId id="270" r:id="rId16"/>
    <p:sldId id="264" r:id="rId17"/>
    <p:sldId id="271" r:id="rId18"/>
    <p:sldId id="274" r:id="rId19"/>
    <p:sldId id="267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36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84" r:id="rId47"/>
    <p:sldId id="302" r:id="rId48"/>
    <p:sldId id="303" r:id="rId49"/>
    <p:sldId id="385" r:id="rId50"/>
    <p:sldId id="304" r:id="rId51"/>
    <p:sldId id="305" r:id="rId52"/>
    <p:sldId id="417" r:id="rId53"/>
    <p:sldId id="306" r:id="rId54"/>
    <p:sldId id="386" r:id="rId55"/>
    <p:sldId id="412" r:id="rId56"/>
    <p:sldId id="322" r:id="rId57"/>
    <p:sldId id="402" r:id="rId58"/>
    <p:sldId id="341" r:id="rId59"/>
    <p:sldId id="333" r:id="rId60"/>
    <p:sldId id="411" r:id="rId61"/>
    <p:sldId id="334" r:id="rId62"/>
    <p:sldId id="307" r:id="rId63"/>
    <p:sldId id="391" r:id="rId64"/>
    <p:sldId id="308" r:id="rId65"/>
    <p:sldId id="309" r:id="rId66"/>
    <p:sldId id="382" r:id="rId67"/>
    <p:sldId id="320" r:id="rId68"/>
    <p:sldId id="321" r:id="rId69"/>
    <p:sldId id="383" r:id="rId70"/>
    <p:sldId id="403" r:id="rId71"/>
    <p:sldId id="418" r:id="rId72"/>
    <p:sldId id="419" r:id="rId73"/>
    <p:sldId id="324" r:id="rId74"/>
    <p:sldId id="401" r:id="rId75"/>
    <p:sldId id="387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5" r:id="rId85"/>
    <p:sldId id="340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50" r:id="rId94"/>
    <p:sldId id="351" r:id="rId95"/>
    <p:sldId id="363" r:id="rId96"/>
    <p:sldId id="394" r:id="rId97"/>
    <p:sldId id="395" r:id="rId98"/>
    <p:sldId id="379" r:id="rId99"/>
    <p:sldId id="378" r:id="rId100"/>
    <p:sldId id="380" r:id="rId101"/>
    <p:sldId id="413" r:id="rId102"/>
    <p:sldId id="388" r:id="rId103"/>
    <p:sldId id="414" r:id="rId104"/>
    <p:sldId id="397" r:id="rId105"/>
    <p:sldId id="352" r:id="rId106"/>
    <p:sldId id="353" r:id="rId107"/>
    <p:sldId id="354" r:id="rId108"/>
    <p:sldId id="355" r:id="rId109"/>
    <p:sldId id="398" r:id="rId110"/>
    <p:sldId id="361" r:id="rId111"/>
    <p:sldId id="366" r:id="rId112"/>
    <p:sldId id="367" r:id="rId113"/>
    <p:sldId id="368" r:id="rId114"/>
    <p:sldId id="369" r:id="rId115"/>
    <p:sldId id="370" r:id="rId116"/>
    <p:sldId id="356" r:id="rId117"/>
    <p:sldId id="362" r:id="rId118"/>
    <p:sldId id="364" r:id="rId119"/>
    <p:sldId id="371" r:id="rId120"/>
    <p:sldId id="365" r:id="rId121"/>
    <p:sldId id="372" r:id="rId122"/>
    <p:sldId id="373" r:id="rId123"/>
    <p:sldId id="374" r:id="rId124"/>
    <p:sldId id="389" r:id="rId125"/>
    <p:sldId id="399" r:id="rId126"/>
    <p:sldId id="376" r:id="rId127"/>
    <p:sldId id="377" r:id="rId128"/>
    <p:sldId id="400" r:id="rId1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FF2"/>
    <a:srgbClr val="FFE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1"/>
    <p:restoredTop sz="92721"/>
  </p:normalViewPr>
  <p:slideViewPr>
    <p:cSldViewPr snapToGrid="0" snapToObjects="1">
      <p:cViewPr varScale="1">
        <p:scale>
          <a:sx n="118" d="100"/>
          <a:sy n="118" d="100"/>
        </p:scale>
        <p:origin x="2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FF97-7240-CA4F-8841-0AC551CB748F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96655-90FC-BD4C-B636-A157F5318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5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5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Theseus</a:t>
            </a:r>
            <a:r>
              <a:rPr lang="en-US" baseline="0" dirty="0"/>
              <a:t> did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32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22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23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6186-EA11-D14D-8599-5DD97C83FAEC}" type="datetime1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52C7D-3156-F74F-A4E2-BD0BE3B9FC54}" type="datetime1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3ADC-21C4-1744-8BC8-4DCE9EABB5B0}" type="datetime1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7201-1605-D54F-BD0D-AA80B6D81C25}" type="datetime1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CC5F-BD62-DB41-BE06-941909F0E397}" type="datetime1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26FA-52B1-6D46-8FE4-9DCFF6A7FF2E}" type="datetime1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F4942-7FF9-6E40-85FD-D252FBBBE9F6}" type="datetime1">
              <a:rPr lang="en-US" smtClean="0"/>
              <a:t>1/30/22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2D37-2737-254C-A171-F3D7799E7780}" type="datetime1">
              <a:rPr lang="en-US" smtClean="0"/>
              <a:t>1/30/22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0A9F-BB4C-DD4D-9D2A-BA66C3A3B8F9}" type="datetime1">
              <a:rPr lang="en-US" smtClean="0"/>
              <a:t>1/30/22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8AAB-ACBB-7647-A9C7-36A0D71109EB}" type="datetime1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7B5E-4D3F-2E4B-99C8-F64C031C79B2}" type="datetime1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08E96-F24C-C244-A704-A4D358A2FE3B}" type="datetime1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1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Relationship Id="rId9" Type="http://schemas.openxmlformats.org/officeDocument/2006/relationships/image" Target="../media/image55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Relationship Id="rId9" Type="http://schemas.openxmlformats.org/officeDocument/2006/relationships/image" Target="../media/image5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49.tiff"/><Relationship Id="rId7" Type="http://schemas.openxmlformats.org/officeDocument/2006/relationships/image" Target="../media/image54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1.tiff"/><Relationship Id="rId10" Type="http://schemas.openxmlformats.org/officeDocument/2006/relationships/image" Target="../media/image62.tiff"/><Relationship Id="rId4" Type="http://schemas.openxmlformats.org/officeDocument/2006/relationships/image" Target="../media/image50.tiff"/><Relationship Id="rId9" Type="http://schemas.openxmlformats.org/officeDocument/2006/relationships/image" Target="../media/image52.tif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Graphs, BFS and DFS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8F91-2940-B84A-AB8D-9ADD48C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2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1573857"/>
            <a:ext cx="8274050" cy="528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2050" y="800100"/>
            <a:ext cx="373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jetblue</a:t>
            </a:r>
            <a:r>
              <a:rPr lang="en-US" dirty="0"/>
              <a:t> flights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704CF-A905-1B4B-A874-11FC05C7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58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find the </a:t>
            </a:r>
            <a:r>
              <a:rPr lang="en-US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between w and all other vertices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265804" cy="4351338"/>
          </a:xfrm>
        </p:spPr>
        <p:txBody>
          <a:bodyPr>
            <a:normAutofit/>
          </a:bodyPr>
          <a:lstStyle/>
          <a:p>
            <a:r>
              <a:rPr lang="en-US" dirty="0"/>
              <a:t>Do a BFS starting at w</a:t>
            </a:r>
          </a:p>
          <a:p>
            <a:r>
              <a:rPr lang="en-US" dirty="0"/>
              <a:t>For all v in L</a:t>
            </a:r>
            <a:r>
              <a:rPr lang="en-US" baseline="-25000" dirty="0"/>
              <a:t>i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shortest path between w and v has length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shortest path between w and v is given by the path in the BFS tree.</a:t>
            </a:r>
          </a:p>
          <a:p>
            <a:r>
              <a:rPr lang="en-US" dirty="0"/>
              <a:t>If we never found v, the distance is infinite.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5757" y="1145269"/>
            <a:ext cx="3008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The </a:t>
            </a:r>
            <a:r>
              <a:rPr lang="en-US" sz="1600" b="1" dirty="0">
                <a:solidFill>
                  <a:schemeClr val="accent1"/>
                </a:solidFill>
              </a:rPr>
              <a:t>distance</a:t>
            </a:r>
            <a:r>
              <a:rPr lang="en-US" sz="1600" dirty="0">
                <a:solidFill>
                  <a:schemeClr val="accent1"/>
                </a:solidFill>
              </a:rPr>
              <a:t> between two vertices is the number of edges in the shortest path between them.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906822" y="2083750"/>
            <a:ext cx="3338446" cy="4718200"/>
            <a:chOff x="5805553" y="2085664"/>
            <a:chExt cx="3338446" cy="4718200"/>
          </a:xfrm>
        </p:grpSpPr>
        <p:grpSp>
          <p:nvGrpSpPr>
            <p:cNvPr id="30" name="Group 29"/>
            <p:cNvGrpSpPr/>
            <p:nvPr/>
          </p:nvGrpSpPr>
          <p:grpSpPr>
            <a:xfrm>
              <a:off x="6540561" y="2085664"/>
              <a:ext cx="2603438" cy="4514315"/>
              <a:chOff x="6540561" y="1421988"/>
              <a:chExt cx="2603438" cy="451431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540561" y="2302261"/>
                <a:ext cx="2500980" cy="3634042"/>
                <a:chOff x="6631797" y="2350986"/>
                <a:chExt cx="2500980" cy="3634042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7626982" y="2350986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w</a:t>
                  </a:r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7216571" y="332323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941075" y="3789194"/>
                  <a:ext cx="584773" cy="615977"/>
                </a:xfrm>
                <a:prstGeom prst="line">
                  <a:avLst/>
                </a:prstGeom>
                <a:ln w="66675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/>
                <p:cNvSpPr/>
                <p:nvPr/>
              </p:nvSpPr>
              <p:spPr>
                <a:xfrm>
                  <a:off x="6631798" y="4405171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6631797" y="5507903"/>
                  <a:ext cx="618553" cy="477125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941074" y="4871131"/>
                  <a:ext cx="1" cy="636772"/>
                </a:xfrm>
                <a:prstGeom prst="line">
                  <a:avLst/>
                </a:prstGeom>
                <a:ln w="666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7525847" y="4255154"/>
                  <a:ext cx="618553" cy="4216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8514224" y="444381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518318" y="3897963"/>
                  <a:ext cx="305183" cy="545851"/>
                </a:xfrm>
                <a:prstGeom prst="line">
                  <a:avLst/>
                </a:prstGeom>
                <a:ln w="66675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/>
                <p:cNvSpPr/>
                <p:nvPr/>
              </p:nvSpPr>
              <p:spPr>
                <a:xfrm>
                  <a:off x="8209041" y="3432003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2" name="Straight Connector 31"/>
              <p:cNvCxnSpPr/>
              <p:nvPr/>
            </p:nvCxnSpPr>
            <p:spPr>
              <a:xfrm>
                <a:off x="7434612" y="3740469"/>
                <a:ext cx="309276" cy="465960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143902" y="1421988"/>
                <a:ext cx="2000097" cy="988962"/>
              </a:xfrm>
              <a:prstGeom prst="rect">
                <a:avLst/>
              </a:prstGeom>
            </p:spPr>
          </p:pic>
        </p:grpSp>
        <p:cxnSp>
          <p:nvCxnSpPr>
            <p:cNvPr id="46" name="Straight Connector 45"/>
            <p:cNvCxnSpPr/>
            <p:nvPr/>
          </p:nvCxnSpPr>
          <p:spPr>
            <a:xfrm flipH="1">
              <a:off x="7159114" y="5524725"/>
              <a:ext cx="1573151" cy="83669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7068530" y="5417844"/>
              <a:ext cx="1445043" cy="38643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7068529" y="5291745"/>
              <a:ext cx="675359" cy="90098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83486" y="6157533"/>
              <a:ext cx="1274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Call this the “BFS tree”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805553" y="2929243"/>
              <a:ext cx="815171" cy="3576415"/>
              <a:chOff x="5362890" y="2332648"/>
              <a:chExt cx="815171" cy="3576415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470138" y="5324288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chemeClr val="accent2"/>
                    </a:solidFill>
                  </a:rPr>
                  <a:t>3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399477" y="3215101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5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chemeClr val="accent5"/>
                    </a:solidFill>
                  </a:rPr>
                  <a:t>1</a:t>
                </a:r>
                <a:endParaRPr lang="en-US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416915" y="4258387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6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chemeClr val="accent6"/>
                    </a:solidFill>
                  </a:rPr>
                  <a:t>2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62890" y="2332648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7030A0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rgbClr val="7030A0"/>
                    </a:solidFill>
                  </a:rPr>
                  <a:t>0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55" name="Straight Connector 54"/>
            <p:cNvCxnSpPr/>
            <p:nvPr/>
          </p:nvCxnSpPr>
          <p:spPr>
            <a:xfrm flipH="1">
              <a:off x="7430518" y="3432543"/>
              <a:ext cx="410411" cy="506288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840929" y="3432543"/>
              <a:ext cx="582059" cy="615057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021" y="6146459"/>
            <a:ext cx="519456" cy="53115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343" y="2882048"/>
            <a:ext cx="491410" cy="61917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342" y="5509566"/>
            <a:ext cx="1048082" cy="117615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397493" y="6039387"/>
            <a:ext cx="175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Gauss has no Bacon number</a:t>
            </a:r>
          </a:p>
        </p:txBody>
      </p:sp>
      <p:sp>
        <p:nvSpPr>
          <p:cNvPr id="63" name="Oval 62"/>
          <p:cNvSpPr/>
          <p:nvPr/>
        </p:nvSpPr>
        <p:spPr>
          <a:xfrm>
            <a:off x="4686035" y="5924553"/>
            <a:ext cx="618553" cy="465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8261-F4BC-594A-8BFE-2614FBE21CB5}"/>
              </a:ext>
            </a:extLst>
          </p:cNvPr>
          <p:cNvSpPr txBox="1"/>
          <p:nvPr/>
        </p:nvSpPr>
        <p:spPr>
          <a:xfrm>
            <a:off x="43876" y="5032512"/>
            <a:ext cx="2212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Modify the BFS pseudocode to return shortest paths!</a:t>
            </a:r>
          </a:p>
          <a:p>
            <a:r>
              <a:rPr lang="en-US" sz="1400" dirty="0">
                <a:solidFill>
                  <a:schemeClr val="accent4"/>
                </a:solidFill>
              </a:rPr>
              <a:t>Prove that this indeed returns shortest paths!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AB0F39D-0671-8C42-8865-F52B16C1B0F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5159" y="5853055"/>
            <a:ext cx="1269880" cy="107491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01DA44-7E9C-164E-A516-8F6836C6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2" grpId="0"/>
      <p:bldP spid="63" grpId="0" animBg="1"/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59" y="95417"/>
            <a:ext cx="7886700" cy="1044996"/>
          </a:xfrm>
        </p:spPr>
        <p:txBody>
          <a:bodyPr>
            <a:normAutofit fontScale="90000"/>
          </a:bodyPr>
          <a:lstStyle/>
          <a:p>
            <a:r>
              <a:rPr lang="en-US" dirty="0"/>
              <a:t>Why do the vertices in L</a:t>
            </a:r>
            <a:r>
              <a:rPr lang="en-US" baseline="-25000" dirty="0"/>
              <a:t>i</a:t>
            </a:r>
            <a:r>
              <a:rPr lang="en-US" dirty="0"/>
              <a:t> have distance </a:t>
            </a:r>
            <a:r>
              <a:rPr lang="en-US" dirty="0" err="1"/>
              <a:t>i</a:t>
            </a:r>
            <a:r>
              <a:rPr lang="en-US" dirty="0"/>
              <a:t> from v?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237" y="1379772"/>
                <a:ext cx="9017763" cy="50621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Proof by induction.  </a:t>
                </a:r>
              </a:p>
              <a:p>
                <a:r>
                  <a:rPr lang="en-US" dirty="0"/>
                  <a:t>Inductive hypothesis for j: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For all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&lt;j the vertices in L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 have distance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 from v.</a:t>
                </a:r>
              </a:p>
              <a:p>
                <a:r>
                  <a:rPr lang="en-US" dirty="0"/>
                  <a:t>Base case: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L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4"/>
                    </a:solidFill>
                  </a:rPr>
                  <a:t> = {v}, so we’re good.</a:t>
                </a:r>
              </a:p>
              <a:p>
                <a:r>
                  <a:rPr lang="en-US" dirty="0"/>
                  <a:t>Inductive step: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Let w be in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L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j</a:t>
                </a:r>
                <a:r>
                  <a:rPr lang="en-US" dirty="0">
                    <a:solidFill>
                      <a:schemeClr val="accent4"/>
                    </a:solidFill>
                  </a:rPr>
                  <a:t>.  Want to show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= j.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We know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j, since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(v, w’s parent in L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j-1</a:t>
                </a:r>
                <a:r>
                  <a:rPr lang="en-US" dirty="0">
                    <a:solidFill>
                      <a:schemeClr val="accent4"/>
                    </a:solidFill>
                  </a:rPr>
                  <a:t>) = j-1 by induction, so that gives a path of length j from v to w.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On the other hand, dist(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j, since if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&lt; j, w would have shown up in an earlier layer.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Thus,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= j.</a:t>
                </a:r>
              </a:p>
              <a:p>
                <a:r>
                  <a:rPr lang="en-US" dirty="0"/>
                  <a:t>Conclusion: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For each vertex w in V, if w is in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L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j</a:t>
                </a:r>
                <a:r>
                  <a:rPr lang="en-US" dirty="0">
                    <a:solidFill>
                      <a:schemeClr val="accent4"/>
                    </a:solidFill>
                  </a:rPr>
                  <a:t>, then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= j.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237" y="1379772"/>
                <a:ext cx="9017763" cy="5062125"/>
              </a:xfrm>
              <a:blipFill>
                <a:blip r:embed="rId2"/>
                <a:stretch>
                  <a:fillRect l="-985" t="-2256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689438" y="55191"/>
            <a:ext cx="2454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High-level idea!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234" y="279161"/>
            <a:ext cx="1045776" cy="110061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26364" y="1434465"/>
            <a:ext cx="3193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THIS SLIDE SKIPPED IN CLASS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3719C61-1007-E346-8FC9-68D68170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918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34169"/>
          </a:xfrm>
        </p:spPr>
        <p:txBody>
          <a:bodyPr>
            <a:normAutofit/>
          </a:bodyPr>
          <a:lstStyle/>
          <a:p>
            <a:r>
              <a:rPr lang="en-US" dirty="0"/>
              <a:t>The BFS tree is useful for computing distances between pairs of vertices.</a:t>
            </a:r>
          </a:p>
          <a:p>
            <a:r>
              <a:rPr lang="en-US" dirty="0"/>
              <a:t>We can find the shortest path between u and v in time O(m).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12951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C26B79-719E-DB44-BABF-C93B1037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AADC-54B7-CB49-925F-13AB85D9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BFS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7DFED-6B37-9F41-8A2D-ABC95532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bipartite-ness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7BC7B-1A28-3244-91DB-DA0EFCC5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93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656" y="28340"/>
            <a:ext cx="7886700" cy="1325563"/>
          </a:xfrm>
        </p:spPr>
        <p:txBody>
          <a:bodyPr/>
          <a:lstStyle/>
          <a:p>
            <a:r>
              <a:rPr lang="en-US" dirty="0"/>
              <a:t>Pre-lecture exercise: fish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656" y="1114152"/>
            <a:ext cx="8786379" cy="17611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You have a bunch of fish and two fish tanks.</a:t>
            </a:r>
          </a:p>
          <a:p>
            <a:r>
              <a:rPr lang="en-US" dirty="0"/>
              <a:t>Some pairs of fish will fight if put in the same tank.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Model this as a graph: connected fish will fight.</a:t>
            </a:r>
          </a:p>
          <a:p>
            <a:r>
              <a:rPr lang="en-US" dirty="0"/>
              <a:t>Can you put the fish in the two tanks so that there is no fighting?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131" y="2939154"/>
            <a:ext cx="1497517" cy="106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9048" y="3283600"/>
            <a:ext cx="1401699" cy="836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271" y="5821257"/>
            <a:ext cx="1751165" cy="7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930775"/>
            <a:ext cx="1365613" cy="851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131" y="4801273"/>
            <a:ext cx="1322439" cy="1322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245" y="4348674"/>
            <a:ext cx="1887794" cy="891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227" y="5954892"/>
            <a:ext cx="1922256" cy="856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82" y="5020032"/>
            <a:ext cx="1370407" cy="82452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5937613" y="3890536"/>
            <a:ext cx="1706965" cy="12124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0" idx="0"/>
          </p:cNvCxnSpPr>
          <p:nvPr/>
        </p:nvCxnSpPr>
        <p:spPr>
          <a:xfrm flipH="1">
            <a:off x="7368355" y="4042679"/>
            <a:ext cx="687213" cy="19122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8" idx="1"/>
          </p:cNvCxnSpPr>
          <p:nvPr/>
        </p:nvCxnSpPr>
        <p:spPr>
          <a:xfrm flipV="1">
            <a:off x="3535540" y="5462493"/>
            <a:ext cx="1406591" cy="6682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2"/>
          </p:cNvCxnSpPr>
          <p:nvPr/>
        </p:nvCxnSpPr>
        <p:spPr>
          <a:xfrm flipV="1">
            <a:off x="3132245" y="5239713"/>
            <a:ext cx="943897" cy="5633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83787" y="3787424"/>
            <a:ext cx="2284568" cy="818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03984" y="3714893"/>
            <a:ext cx="779803" cy="7113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1" idx="0"/>
          </p:cNvCxnSpPr>
          <p:nvPr/>
        </p:nvCxnSpPr>
        <p:spPr>
          <a:xfrm flipH="1">
            <a:off x="1232086" y="4202998"/>
            <a:ext cx="128761" cy="8170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453147" y="3508727"/>
            <a:ext cx="2271253" cy="3455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1"/>
          </p:cNvCxnSpPr>
          <p:nvPr/>
        </p:nvCxnSpPr>
        <p:spPr>
          <a:xfrm flipH="1">
            <a:off x="1916657" y="4794194"/>
            <a:ext cx="1215588" cy="417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845436" y="6207869"/>
            <a:ext cx="2561791" cy="2061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9E1D7D-C6AC-A446-B5A0-004C57F6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8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bipartite graph looks like this: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638256" y="2616269"/>
            <a:ext cx="3891588" cy="3738954"/>
            <a:chOff x="1638256" y="2616269"/>
            <a:chExt cx="3891588" cy="3738954"/>
          </a:xfrm>
        </p:grpSpPr>
        <p:sp>
          <p:nvSpPr>
            <p:cNvPr id="4" name="Oval 3"/>
            <p:cNvSpPr/>
            <p:nvPr/>
          </p:nvSpPr>
          <p:spPr>
            <a:xfrm>
              <a:off x="1657241" y="2616269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57241" y="3137406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648922" y="3696979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638256" y="4282588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638256" y="4830027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638256" y="5377466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648922" y="5924905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095788" y="263408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095788" y="3155221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087469" y="371479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076803" y="4300403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076803" y="4847842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076803" y="5395281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087469" y="5942720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12" idx="2"/>
              <a:endCxn id="4" idx="6"/>
            </p:cNvCxnSpPr>
            <p:nvPr/>
          </p:nvCxnSpPr>
          <p:spPr>
            <a:xfrm flipH="1" flipV="1">
              <a:off x="2091297" y="2822521"/>
              <a:ext cx="3004491" cy="5389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4" idx="2"/>
              <a:endCxn id="4" idx="6"/>
            </p:cNvCxnSpPr>
            <p:nvPr/>
          </p:nvCxnSpPr>
          <p:spPr>
            <a:xfrm flipH="1" flipV="1">
              <a:off x="2091297" y="2822521"/>
              <a:ext cx="2985506" cy="168413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2"/>
              <a:endCxn id="6" idx="6"/>
            </p:cNvCxnSpPr>
            <p:nvPr/>
          </p:nvCxnSpPr>
          <p:spPr>
            <a:xfrm flipH="1">
              <a:off x="2082978" y="3361473"/>
              <a:ext cx="3012810" cy="54175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5" idx="2"/>
              <a:endCxn id="6" idx="6"/>
            </p:cNvCxnSpPr>
            <p:nvPr/>
          </p:nvCxnSpPr>
          <p:spPr>
            <a:xfrm flipH="1" flipV="1">
              <a:off x="2082978" y="3903231"/>
              <a:ext cx="2993825" cy="11508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4" idx="2"/>
              <a:endCxn id="8" idx="6"/>
            </p:cNvCxnSpPr>
            <p:nvPr/>
          </p:nvCxnSpPr>
          <p:spPr>
            <a:xfrm flipH="1">
              <a:off x="2072312" y="4506655"/>
              <a:ext cx="3004491" cy="52962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2"/>
              <a:endCxn id="7" idx="6"/>
            </p:cNvCxnSpPr>
            <p:nvPr/>
          </p:nvCxnSpPr>
          <p:spPr>
            <a:xfrm flipH="1" flipV="1">
              <a:off x="2072312" y="4488840"/>
              <a:ext cx="3015157" cy="166013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2"/>
            </p:cNvCxnSpPr>
            <p:nvPr/>
          </p:nvCxnSpPr>
          <p:spPr>
            <a:xfrm flipH="1">
              <a:off x="2091298" y="2840336"/>
              <a:ext cx="3004490" cy="33264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3" idx="2"/>
              <a:endCxn id="9" idx="6"/>
            </p:cNvCxnSpPr>
            <p:nvPr/>
          </p:nvCxnSpPr>
          <p:spPr>
            <a:xfrm flipH="1">
              <a:off x="2072312" y="3921046"/>
              <a:ext cx="3015157" cy="166267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2"/>
              <a:endCxn id="9" idx="6"/>
            </p:cNvCxnSpPr>
            <p:nvPr/>
          </p:nvCxnSpPr>
          <p:spPr>
            <a:xfrm flipH="1" flipV="1">
              <a:off x="2072312" y="5583718"/>
              <a:ext cx="3004491" cy="1781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7" idx="2"/>
              <a:endCxn id="8" idx="6"/>
            </p:cNvCxnSpPr>
            <p:nvPr/>
          </p:nvCxnSpPr>
          <p:spPr>
            <a:xfrm flipH="1" flipV="1">
              <a:off x="2072312" y="5036279"/>
              <a:ext cx="3015157" cy="11126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5" idx="2"/>
            </p:cNvCxnSpPr>
            <p:nvPr/>
          </p:nvCxnSpPr>
          <p:spPr>
            <a:xfrm flipH="1">
              <a:off x="2101964" y="5054094"/>
              <a:ext cx="2974839" cy="10770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3" idx="2"/>
              <a:endCxn id="5" idx="6"/>
            </p:cNvCxnSpPr>
            <p:nvPr/>
          </p:nvCxnSpPr>
          <p:spPr>
            <a:xfrm flipH="1" flipV="1">
              <a:off x="2091297" y="3343658"/>
              <a:ext cx="2996172" cy="57738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5955830" y="1343028"/>
            <a:ext cx="3000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Can color the vertices red and orange so that there are no edges between any same-colored vertices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949268" y="4820473"/>
            <a:ext cx="3000138" cy="1938992"/>
            <a:chOff x="5949268" y="3361472"/>
            <a:chExt cx="3000138" cy="1938992"/>
          </a:xfrm>
        </p:grpSpPr>
        <p:sp>
          <p:nvSpPr>
            <p:cNvPr id="57" name="TextBox 56"/>
            <p:cNvSpPr txBox="1"/>
            <p:nvPr/>
          </p:nvSpPr>
          <p:spPr>
            <a:xfrm>
              <a:off x="5949268" y="3361472"/>
              <a:ext cx="3000138" cy="193899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4"/>
                  </a:solidFill>
                </a:rPr>
                <a:t>Example:</a:t>
              </a:r>
            </a:p>
            <a:p>
              <a:pPr algn="r"/>
              <a:r>
                <a:rPr lang="en-US" sz="2400" dirty="0"/>
                <a:t>are students</a:t>
              </a:r>
            </a:p>
            <a:p>
              <a:pPr algn="r"/>
              <a:r>
                <a:rPr lang="en-US" sz="2400" dirty="0"/>
                <a:t>are classes</a:t>
              </a:r>
            </a:p>
            <a:p>
              <a:pPr algn="r"/>
              <a:r>
                <a:rPr lang="en-US" sz="2400" dirty="0"/>
                <a:t>if the student is enrolled in the class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7005483" y="3830531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228002" y="4233285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597149" y="4640349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199217" y="4610997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Connector 63"/>
            <p:cNvCxnSpPr>
              <a:stCxn id="62" idx="2"/>
              <a:endCxn id="63" idx="6"/>
            </p:cNvCxnSpPr>
            <p:nvPr/>
          </p:nvCxnSpPr>
          <p:spPr>
            <a:xfrm flipH="1" flipV="1">
              <a:off x="6407636" y="4723030"/>
              <a:ext cx="189513" cy="29352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953621" y="2822171"/>
            <a:ext cx="3000138" cy="1569660"/>
            <a:chOff x="5949268" y="3361472"/>
            <a:chExt cx="3000138" cy="1569660"/>
          </a:xfrm>
        </p:grpSpPr>
        <p:sp>
          <p:nvSpPr>
            <p:cNvPr id="41" name="TextBox 40"/>
            <p:cNvSpPr txBox="1"/>
            <p:nvPr/>
          </p:nvSpPr>
          <p:spPr>
            <a:xfrm>
              <a:off x="5949268" y="3361472"/>
              <a:ext cx="3000138" cy="156966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4"/>
                  </a:solidFill>
                </a:rPr>
                <a:t>Example:</a:t>
              </a:r>
            </a:p>
            <a:p>
              <a:pPr algn="r"/>
              <a:r>
                <a:rPr lang="en-US" sz="2400" dirty="0"/>
                <a:t>are in tank A</a:t>
              </a:r>
            </a:p>
            <a:p>
              <a:pPr algn="r"/>
              <a:r>
                <a:rPr lang="en-US" sz="2400" dirty="0"/>
                <a:t>are in tank B</a:t>
              </a:r>
            </a:p>
            <a:p>
              <a:pPr algn="r"/>
              <a:r>
                <a:rPr lang="en-US" sz="2400" dirty="0"/>
                <a:t>if the fish fight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7005483" y="3830531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015230" y="4218465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759382" y="4581356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6361450" y="4552004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6569869" y="4664037"/>
              <a:ext cx="189513" cy="29352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2F5AE5F-B91D-F64B-AE20-8550562D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2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graph bipartite?</a:t>
            </a:r>
          </a:p>
        </p:txBody>
      </p:sp>
      <p:sp>
        <p:nvSpPr>
          <p:cNvPr id="4" name="Oval 3"/>
          <p:cNvSpPr/>
          <p:nvPr/>
        </p:nvSpPr>
        <p:spPr>
          <a:xfrm>
            <a:off x="2571641" y="1988739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71641" y="2509876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563322" y="3069449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52656" y="3655058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52656" y="420249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52656" y="4749936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3322" y="5297375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10188" y="2006554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10188" y="2527691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01869" y="3087264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991203" y="3672873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91203" y="4220312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91203" y="4767751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01869" y="5315190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  <a:endCxn id="6" idx="6"/>
          </p:cNvCxnSpPr>
          <p:nvPr/>
        </p:nvCxnSpPr>
        <p:spPr>
          <a:xfrm flipH="1" flipV="1">
            <a:off x="3005697" y="2194991"/>
            <a:ext cx="3004491" cy="5389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2"/>
            <a:endCxn id="6" idx="6"/>
          </p:cNvCxnSpPr>
          <p:nvPr/>
        </p:nvCxnSpPr>
        <p:spPr>
          <a:xfrm flipH="1" flipV="1">
            <a:off x="3005697" y="2194991"/>
            <a:ext cx="2985506" cy="168413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8" idx="6"/>
          </p:cNvCxnSpPr>
          <p:nvPr/>
        </p:nvCxnSpPr>
        <p:spPr>
          <a:xfrm flipH="1">
            <a:off x="2997378" y="2733943"/>
            <a:ext cx="3012810" cy="54175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2"/>
            <a:endCxn id="8" idx="6"/>
          </p:cNvCxnSpPr>
          <p:nvPr/>
        </p:nvCxnSpPr>
        <p:spPr>
          <a:xfrm flipH="1" flipV="1">
            <a:off x="2997378" y="3275701"/>
            <a:ext cx="2993825" cy="115086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2"/>
            <a:endCxn id="10" idx="6"/>
          </p:cNvCxnSpPr>
          <p:nvPr/>
        </p:nvCxnSpPr>
        <p:spPr>
          <a:xfrm flipH="1">
            <a:off x="2986712" y="3879125"/>
            <a:ext cx="3004491" cy="52962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9" idx="2"/>
            <a:endCxn id="9" idx="6"/>
          </p:cNvCxnSpPr>
          <p:nvPr/>
        </p:nvCxnSpPr>
        <p:spPr>
          <a:xfrm flipH="1" flipV="1">
            <a:off x="2986712" y="3861310"/>
            <a:ext cx="3015157" cy="166013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3005698" y="2212806"/>
            <a:ext cx="3004490" cy="33264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2"/>
            <a:endCxn id="11" idx="6"/>
          </p:cNvCxnSpPr>
          <p:nvPr/>
        </p:nvCxnSpPr>
        <p:spPr>
          <a:xfrm flipH="1">
            <a:off x="2986712" y="3293516"/>
            <a:ext cx="3015157" cy="166267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8" idx="2"/>
            <a:endCxn id="11" idx="6"/>
          </p:cNvCxnSpPr>
          <p:nvPr/>
        </p:nvCxnSpPr>
        <p:spPr>
          <a:xfrm flipH="1" flipV="1">
            <a:off x="2986712" y="4956188"/>
            <a:ext cx="3004491" cy="1781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10" idx="6"/>
          </p:cNvCxnSpPr>
          <p:nvPr/>
        </p:nvCxnSpPr>
        <p:spPr>
          <a:xfrm flipH="1" flipV="1">
            <a:off x="2986712" y="4408749"/>
            <a:ext cx="3015157" cy="111269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7" idx="2"/>
          </p:cNvCxnSpPr>
          <p:nvPr/>
        </p:nvCxnSpPr>
        <p:spPr>
          <a:xfrm flipH="1">
            <a:off x="3016364" y="4426564"/>
            <a:ext cx="2974839" cy="107706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" idx="2"/>
            <a:endCxn id="7" idx="6"/>
          </p:cNvCxnSpPr>
          <p:nvPr/>
        </p:nvCxnSpPr>
        <p:spPr>
          <a:xfrm flipH="1" flipV="1">
            <a:off x="3005697" y="2716128"/>
            <a:ext cx="2996172" cy="57738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7C848-0925-F844-BAD8-09F31227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745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 one?</a:t>
            </a:r>
          </a:p>
        </p:txBody>
      </p:sp>
      <p:sp>
        <p:nvSpPr>
          <p:cNvPr id="4" name="Oval 3"/>
          <p:cNvSpPr/>
          <p:nvPr/>
        </p:nvSpPr>
        <p:spPr>
          <a:xfrm>
            <a:off x="5890424" y="5962604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34544" y="1431446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28650" y="2194990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429885" y="574918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07452" y="3825636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72000" y="1699723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88687" y="2335985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01869" y="3087264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15203" y="3669780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47104" y="4835219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91203" y="4767751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052643" y="4422716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  <a:endCxn id="6" idx="6"/>
          </p:cNvCxnSpPr>
          <p:nvPr/>
        </p:nvCxnSpPr>
        <p:spPr>
          <a:xfrm flipH="1" flipV="1">
            <a:off x="1062706" y="2401242"/>
            <a:ext cx="6452497" cy="147479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2"/>
            <a:endCxn id="6" idx="6"/>
          </p:cNvCxnSpPr>
          <p:nvPr/>
        </p:nvCxnSpPr>
        <p:spPr>
          <a:xfrm flipH="1" flipV="1">
            <a:off x="1062706" y="2401242"/>
            <a:ext cx="4928497" cy="257276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8" idx="6"/>
          </p:cNvCxnSpPr>
          <p:nvPr/>
        </p:nvCxnSpPr>
        <p:spPr>
          <a:xfrm flipH="1">
            <a:off x="6541508" y="3876032"/>
            <a:ext cx="973695" cy="15585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2"/>
            <a:endCxn id="8" idx="6"/>
          </p:cNvCxnSpPr>
          <p:nvPr/>
        </p:nvCxnSpPr>
        <p:spPr>
          <a:xfrm flipH="1" flipV="1">
            <a:off x="6541508" y="4031888"/>
            <a:ext cx="1511135" cy="5970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2"/>
            <a:endCxn id="4" idx="5"/>
          </p:cNvCxnSpPr>
          <p:nvPr/>
        </p:nvCxnSpPr>
        <p:spPr>
          <a:xfrm flipH="1">
            <a:off x="6260914" y="4628968"/>
            <a:ext cx="1791729" cy="16857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203" idx="7"/>
          </p:cNvCxnSpPr>
          <p:nvPr/>
        </p:nvCxnSpPr>
        <p:spPr>
          <a:xfrm flipH="1">
            <a:off x="3949136" y="3293516"/>
            <a:ext cx="2052733" cy="21452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6"/>
            <a:endCxn id="201" idx="3"/>
          </p:cNvCxnSpPr>
          <p:nvPr/>
        </p:nvCxnSpPr>
        <p:spPr>
          <a:xfrm flipV="1">
            <a:off x="1581160" y="1936800"/>
            <a:ext cx="5695263" cy="310467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14" idx="4"/>
          </p:cNvCxnSpPr>
          <p:nvPr/>
        </p:nvCxnSpPr>
        <p:spPr>
          <a:xfrm flipV="1">
            <a:off x="7646913" y="4082283"/>
            <a:ext cx="85318" cy="166690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2"/>
            <a:endCxn id="16" idx="6"/>
          </p:cNvCxnSpPr>
          <p:nvPr/>
        </p:nvCxnSpPr>
        <p:spPr>
          <a:xfrm flipH="1" flipV="1">
            <a:off x="6425259" y="4974003"/>
            <a:ext cx="1004626" cy="9814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6"/>
            <a:endCxn id="201" idx="2"/>
          </p:cNvCxnSpPr>
          <p:nvPr/>
        </p:nvCxnSpPr>
        <p:spPr>
          <a:xfrm flipV="1">
            <a:off x="5006056" y="1790959"/>
            <a:ext cx="2206801" cy="11501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7212857" y="158470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3578646" y="5378331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endCxn id="203" idx="7"/>
          </p:cNvCxnSpPr>
          <p:nvPr/>
        </p:nvCxnSpPr>
        <p:spPr>
          <a:xfrm flipH="1">
            <a:off x="3949136" y="4974004"/>
            <a:ext cx="2042068" cy="46473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6" idx="3"/>
          </p:cNvCxnSpPr>
          <p:nvPr/>
        </p:nvCxnSpPr>
        <p:spPr>
          <a:xfrm>
            <a:off x="6054769" y="5119844"/>
            <a:ext cx="27764" cy="94153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4" idx="0"/>
            <a:endCxn id="201" idx="4"/>
          </p:cNvCxnSpPr>
          <p:nvPr/>
        </p:nvCxnSpPr>
        <p:spPr>
          <a:xfrm flipH="1" flipV="1">
            <a:off x="7429885" y="1997210"/>
            <a:ext cx="302346" cy="167257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1" idx="4"/>
            <a:endCxn id="8" idx="1"/>
          </p:cNvCxnSpPr>
          <p:nvPr/>
        </p:nvCxnSpPr>
        <p:spPr>
          <a:xfrm>
            <a:off x="4789028" y="2112226"/>
            <a:ext cx="1381990" cy="177382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" idx="5"/>
            <a:endCxn id="12" idx="0"/>
          </p:cNvCxnSpPr>
          <p:nvPr/>
        </p:nvCxnSpPr>
        <p:spPr>
          <a:xfrm>
            <a:off x="3405034" y="1783539"/>
            <a:ext cx="900681" cy="5524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6" idx="6"/>
            <a:endCxn id="11" idx="3"/>
          </p:cNvCxnSpPr>
          <p:nvPr/>
        </p:nvCxnSpPr>
        <p:spPr>
          <a:xfrm flipV="1">
            <a:off x="1062706" y="2051816"/>
            <a:ext cx="3572860" cy="34942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5" idx="4"/>
            <a:endCxn id="15" idx="7"/>
          </p:cNvCxnSpPr>
          <p:nvPr/>
        </p:nvCxnSpPr>
        <p:spPr>
          <a:xfrm flipH="1">
            <a:off x="1517594" y="1843949"/>
            <a:ext cx="1733978" cy="30516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13" idx="7"/>
            <a:endCxn id="201" idx="3"/>
          </p:cNvCxnSpPr>
          <p:nvPr/>
        </p:nvCxnSpPr>
        <p:spPr>
          <a:xfrm flipV="1">
            <a:off x="6372359" y="1936800"/>
            <a:ext cx="904064" cy="121087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03" idx="1"/>
            <a:endCxn id="12" idx="4"/>
          </p:cNvCxnSpPr>
          <p:nvPr/>
        </p:nvCxnSpPr>
        <p:spPr>
          <a:xfrm flipV="1">
            <a:off x="3642212" y="2748488"/>
            <a:ext cx="663503" cy="269025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7" idx="1"/>
            <a:endCxn id="13" idx="6"/>
          </p:cNvCxnSpPr>
          <p:nvPr/>
        </p:nvCxnSpPr>
        <p:spPr>
          <a:xfrm flipH="1" flipV="1">
            <a:off x="6435925" y="3293516"/>
            <a:ext cx="1057526" cy="251608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03" idx="1"/>
            <a:endCxn id="15" idx="5"/>
          </p:cNvCxnSpPr>
          <p:nvPr/>
        </p:nvCxnSpPr>
        <p:spPr>
          <a:xfrm flipH="1" flipV="1">
            <a:off x="1517594" y="5187312"/>
            <a:ext cx="2124618" cy="2514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A8A51-E0C8-9A4F-AAF6-4C5E3997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02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 one?</a:t>
            </a:r>
          </a:p>
        </p:txBody>
      </p:sp>
      <p:sp>
        <p:nvSpPr>
          <p:cNvPr id="4" name="Oval 3"/>
          <p:cNvSpPr/>
          <p:nvPr/>
        </p:nvSpPr>
        <p:spPr>
          <a:xfrm>
            <a:off x="5890424" y="5962604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34544" y="1431446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28650" y="2194990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429885" y="5749187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07452" y="3825636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72000" y="1699723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88687" y="2335985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01869" y="3087264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15203" y="3669780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47104" y="4835219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91203" y="4767751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052643" y="4422716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  <a:endCxn id="6" idx="6"/>
          </p:cNvCxnSpPr>
          <p:nvPr/>
        </p:nvCxnSpPr>
        <p:spPr>
          <a:xfrm flipH="1" flipV="1">
            <a:off x="1062706" y="2401242"/>
            <a:ext cx="6452497" cy="147479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2"/>
            <a:endCxn id="6" idx="6"/>
          </p:cNvCxnSpPr>
          <p:nvPr/>
        </p:nvCxnSpPr>
        <p:spPr>
          <a:xfrm flipH="1" flipV="1">
            <a:off x="1062706" y="2401242"/>
            <a:ext cx="4928497" cy="257276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8" idx="6"/>
          </p:cNvCxnSpPr>
          <p:nvPr/>
        </p:nvCxnSpPr>
        <p:spPr>
          <a:xfrm flipH="1">
            <a:off x="6541508" y="3876032"/>
            <a:ext cx="973695" cy="15585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2"/>
            <a:endCxn id="8" idx="6"/>
          </p:cNvCxnSpPr>
          <p:nvPr/>
        </p:nvCxnSpPr>
        <p:spPr>
          <a:xfrm flipH="1" flipV="1">
            <a:off x="6541508" y="4031888"/>
            <a:ext cx="1511135" cy="5970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2"/>
            <a:endCxn id="4" idx="5"/>
          </p:cNvCxnSpPr>
          <p:nvPr/>
        </p:nvCxnSpPr>
        <p:spPr>
          <a:xfrm flipH="1">
            <a:off x="6260914" y="4628968"/>
            <a:ext cx="1791729" cy="16857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203" idx="7"/>
          </p:cNvCxnSpPr>
          <p:nvPr/>
        </p:nvCxnSpPr>
        <p:spPr>
          <a:xfrm flipH="1">
            <a:off x="3949136" y="3293516"/>
            <a:ext cx="2052733" cy="21452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6"/>
            <a:endCxn id="201" idx="3"/>
          </p:cNvCxnSpPr>
          <p:nvPr/>
        </p:nvCxnSpPr>
        <p:spPr>
          <a:xfrm flipV="1">
            <a:off x="1581160" y="1936800"/>
            <a:ext cx="5695263" cy="310467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14" idx="4"/>
          </p:cNvCxnSpPr>
          <p:nvPr/>
        </p:nvCxnSpPr>
        <p:spPr>
          <a:xfrm flipV="1">
            <a:off x="7646913" y="4082283"/>
            <a:ext cx="85318" cy="166690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2"/>
            <a:endCxn id="16" idx="6"/>
          </p:cNvCxnSpPr>
          <p:nvPr/>
        </p:nvCxnSpPr>
        <p:spPr>
          <a:xfrm flipH="1" flipV="1">
            <a:off x="6425259" y="4974003"/>
            <a:ext cx="1004626" cy="9814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6"/>
            <a:endCxn id="201" idx="2"/>
          </p:cNvCxnSpPr>
          <p:nvPr/>
        </p:nvCxnSpPr>
        <p:spPr>
          <a:xfrm flipV="1">
            <a:off x="5006056" y="1790959"/>
            <a:ext cx="2206801" cy="11501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7212857" y="1584707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3578646" y="5378331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endCxn id="203" idx="7"/>
          </p:cNvCxnSpPr>
          <p:nvPr/>
        </p:nvCxnSpPr>
        <p:spPr>
          <a:xfrm flipH="1">
            <a:off x="3949136" y="4974004"/>
            <a:ext cx="2042068" cy="46473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6" idx="3"/>
          </p:cNvCxnSpPr>
          <p:nvPr/>
        </p:nvCxnSpPr>
        <p:spPr>
          <a:xfrm>
            <a:off x="6054769" y="5119844"/>
            <a:ext cx="27764" cy="94153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4" idx="0"/>
            <a:endCxn id="201" idx="4"/>
          </p:cNvCxnSpPr>
          <p:nvPr/>
        </p:nvCxnSpPr>
        <p:spPr>
          <a:xfrm flipH="1" flipV="1">
            <a:off x="7429885" y="1997210"/>
            <a:ext cx="302346" cy="167257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1" idx="4"/>
            <a:endCxn id="8" idx="1"/>
          </p:cNvCxnSpPr>
          <p:nvPr/>
        </p:nvCxnSpPr>
        <p:spPr>
          <a:xfrm>
            <a:off x="4789028" y="2112226"/>
            <a:ext cx="1381990" cy="177382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" idx="5"/>
            <a:endCxn id="12" idx="0"/>
          </p:cNvCxnSpPr>
          <p:nvPr/>
        </p:nvCxnSpPr>
        <p:spPr>
          <a:xfrm>
            <a:off x="3405034" y="1783539"/>
            <a:ext cx="900681" cy="5524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6" idx="6"/>
            <a:endCxn id="11" idx="3"/>
          </p:cNvCxnSpPr>
          <p:nvPr/>
        </p:nvCxnSpPr>
        <p:spPr>
          <a:xfrm flipV="1">
            <a:off x="1062706" y="2051816"/>
            <a:ext cx="3572860" cy="34942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5" idx="4"/>
            <a:endCxn id="15" idx="7"/>
          </p:cNvCxnSpPr>
          <p:nvPr/>
        </p:nvCxnSpPr>
        <p:spPr>
          <a:xfrm flipH="1">
            <a:off x="1517594" y="1843949"/>
            <a:ext cx="1733978" cy="30516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13" idx="7"/>
            <a:endCxn id="201" idx="3"/>
          </p:cNvCxnSpPr>
          <p:nvPr/>
        </p:nvCxnSpPr>
        <p:spPr>
          <a:xfrm flipV="1">
            <a:off x="6372359" y="1936800"/>
            <a:ext cx="904064" cy="121087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03" idx="1"/>
            <a:endCxn id="12" idx="4"/>
          </p:cNvCxnSpPr>
          <p:nvPr/>
        </p:nvCxnSpPr>
        <p:spPr>
          <a:xfrm flipV="1">
            <a:off x="3642212" y="2748488"/>
            <a:ext cx="663503" cy="269025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7" idx="1"/>
            <a:endCxn id="13" idx="6"/>
          </p:cNvCxnSpPr>
          <p:nvPr/>
        </p:nvCxnSpPr>
        <p:spPr>
          <a:xfrm flipH="1" flipV="1">
            <a:off x="6435925" y="3293516"/>
            <a:ext cx="1057526" cy="251608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03" idx="1"/>
            <a:endCxn id="15" idx="5"/>
          </p:cNvCxnSpPr>
          <p:nvPr/>
        </p:nvCxnSpPr>
        <p:spPr>
          <a:xfrm flipH="1" flipV="1">
            <a:off x="1517594" y="5187312"/>
            <a:ext cx="2124618" cy="2514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1" idx="4"/>
            <a:endCxn id="12" idx="7"/>
          </p:cNvCxnSpPr>
          <p:nvPr/>
        </p:nvCxnSpPr>
        <p:spPr>
          <a:xfrm flipH="1">
            <a:off x="4459177" y="2112226"/>
            <a:ext cx="329851" cy="28416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2F2C7-B607-9B48-A86E-D00EF12A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one?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33" y="2319722"/>
            <a:ext cx="1497517" cy="106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7750" y="2664168"/>
            <a:ext cx="1401699" cy="836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73" y="5201825"/>
            <a:ext cx="1751165" cy="7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702" y="2311343"/>
            <a:ext cx="1365613" cy="851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833" y="4181841"/>
            <a:ext cx="1322439" cy="1322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0947" y="3729242"/>
            <a:ext cx="1887794" cy="891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929" y="5335460"/>
            <a:ext cx="1922256" cy="856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84" y="4400600"/>
            <a:ext cx="1370407" cy="8245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5796315" y="3271104"/>
            <a:ext cx="1706965" cy="12124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2" idx="0"/>
          </p:cNvCxnSpPr>
          <p:nvPr/>
        </p:nvCxnSpPr>
        <p:spPr>
          <a:xfrm flipH="1">
            <a:off x="7227057" y="3423247"/>
            <a:ext cx="687213" cy="19122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0" idx="1"/>
          </p:cNvCxnSpPr>
          <p:nvPr/>
        </p:nvCxnSpPr>
        <p:spPr>
          <a:xfrm flipV="1">
            <a:off x="3394242" y="4843061"/>
            <a:ext cx="1406591" cy="6682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1" idx="2"/>
          </p:cNvCxnSpPr>
          <p:nvPr/>
        </p:nvCxnSpPr>
        <p:spPr>
          <a:xfrm flipV="1">
            <a:off x="2990947" y="4620281"/>
            <a:ext cx="943897" cy="5633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942489" y="3167992"/>
            <a:ext cx="2284568" cy="818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162686" y="3095461"/>
            <a:ext cx="779803" cy="7113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0"/>
          </p:cNvCxnSpPr>
          <p:nvPr/>
        </p:nvCxnSpPr>
        <p:spPr>
          <a:xfrm flipH="1">
            <a:off x="1090788" y="3583566"/>
            <a:ext cx="128761" cy="8170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11849" y="2889295"/>
            <a:ext cx="2271253" cy="3455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1"/>
          </p:cNvCxnSpPr>
          <p:nvPr/>
        </p:nvCxnSpPr>
        <p:spPr>
          <a:xfrm flipH="1">
            <a:off x="1775359" y="4174762"/>
            <a:ext cx="1215588" cy="417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04138" y="5588437"/>
            <a:ext cx="2561791" cy="2061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AACB6-D17A-B94C-9C4C-7FAC2B56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2021" y="0"/>
            <a:ext cx="3801979" cy="6646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6"/>
          <a:stretch/>
        </p:blipFill>
        <p:spPr>
          <a:xfrm>
            <a:off x="433137" y="1909010"/>
            <a:ext cx="4297680" cy="4480560"/>
          </a:xfrm>
          <a:prstGeom prst="rect">
            <a:avLst/>
          </a:prstGeom>
          <a:ln w="85725"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8161" y="3718307"/>
            <a:ext cx="823339" cy="622247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9450" y="1027907"/>
            <a:ext cx="212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Zoo</a:t>
            </a:r>
          </a:p>
          <a:p>
            <a:r>
              <a:rPr lang="en-US" dirty="0"/>
              <a:t>containment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5E36A1-8AA6-FA4E-A43B-FE3FAEF8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07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Application of BFS: </a:t>
            </a:r>
            <a:br>
              <a:rPr lang="en-US" dirty="0"/>
            </a:br>
            <a:r>
              <a:rPr lang="en-US" dirty="0"/>
              <a:t>Testing Bipartiteness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002499" cy="4351338"/>
          </a:xfrm>
        </p:spPr>
        <p:txBody>
          <a:bodyPr/>
          <a:lstStyle/>
          <a:p>
            <a:r>
              <a:rPr lang="en-US" dirty="0"/>
              <a:t>Color the levels of the BFS tree in alternating colors.</a:t>
            </a:r>
          </a:p>
          <a:p>
            <a:r>
              <a:rPr lang="en-US" dirty="0"/>
              <a:t>If you never color two connected nodes the same color, then it is bipartite.</a:t>
            </a:r>
          </a:p>
          <a:p>
            <a:r>
              <a:rPr lang="en-US" dirty="0"/>
              <a:t>Otherwise, it’s not.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40562" y="2041420"/>
            <a:ext cx="2603438" cy="4514315"/>
            <a:chOff x="6540562" y="2041420"/>
            <a:chExt cx="2603438" cy="4514315"/>
          </a:xfrm>
        </p:grpSpPr>
        <p:grpSp>
          <p:nvGrpSpPr>
            <p:cNvPr id="4" name="Group 3"/>
            <p:cNvGrpSpPr/>
            <p:nvPr/>
          </p:nvGrpSpPr>
          <p:grpSpPr>
            <a:xfrm>
              <a:off x="6540562" y="2041420"/>
              <a:ext cx="2603438" cy="4514315"/>
              <a:chOff x="6540561" y="1421988"/>
              <a:chExt cx="2603438" cy="451431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540561" y="2302261"/>
                <a:ext cx="2500980" cy="3634042"/>
                <a:chOff x="6631797" y="2350986"/>
                <a:chExt cx="2500980" cy="3634042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626982" y="2350986"/>
                  <a:ext cx="618553" cy="46596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7525848" y="2816946"/>
                  <a:ext cx="410411" cy="506288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/>
                <p:cNvSpPr/>
                <p:nvPr/>
              </p:nvSpPr>
              <p:spPr>
                <a:xfrm>
                  <a:off x="7216571" y="3323234"/>
                  <a:ext cx="618553" cy="465960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6941075" y="3789194"/>
                  <a:ext cx="584773" cy="615977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Oval 11"/>
                <p:cNvSpPr/>
                <p:nvPr/>
              </p:nvSpPr>
              <p:spPr>
                <a:xfrm>
                  <a:off x="6631798" y="4405171"/>
                  <a:ext cx="618553" cy="46596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6631797" y="5507903"/>
                  <a:ext cx="618553" cy="477125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6941074" y="4871131"/>
                  <a:ext cx="1" cy="636772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/>
                <p:cNvSpPr/>
                <p:nvPr/>
              </p:nvSpPr>
              <p:spPr>
                <a:xfrm>
                  <a:off x="7525847" y="4255154"/>
                  <a:ext cx="618553" cy="42164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F</a:t>
                  </a: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8514224" y="4443814"/>
                  <a:ext cx="618553" cy="46596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D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8518318" y="3897963"/>
                  <a:ext cx="305183" cy="545851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Oval 17"/>
                <p:cNvSpPr/>
                <p:nvPr/>
              </p:nvSpPr>
              <p:spPr>
                <a:xfrm>
                  <a:off x="8209041" y="3432003"/>
                  <a:ext cx="618553" cy="465960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936259" y="2816946"/>
                  <a:ext cx="582059" cy="615057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Connector 5"/>
              <p:cNvCxnSpPr/>
              <p:nvPr/>
            </p:nvCxnSpPr>
            <p:spPr>
              <a:xfrm>
                <a:off x="7434612" y="3740469"/>
                <a:ext cx="309276" cy="465960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143902" y="1421988"/>
                <a:ext cx="2000097" cy="988962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/>
            <p:cNvCxnSpPr/>
            <p:nvPr/>
          </p:nvCxnSpPr>
          <p:spPr>
            <a:xfrm flipH="1">
              <a:off x="7159115" y="5480481"/>
              <a:ext cx="1573151" cy="83669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7068530" y="5247501"/>
              <a:ext cx="675359" cy="90098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329D3AA-4936-D442-9113-3AD3F02F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110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1BBAD4-E24D-524E-8D0E-081637DC36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846" y="45441"/>
            <a:ext cx="980323" cy="13205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B1A6B1-4AA0-E045-A6BF-04F06EE624C8}"/>
              </a:ext>
            </a:extLst>
          </p:cNvPr>
          <p:cNvSpPr txBox="1"/>
          <p:nvPr/>
        </p:nvSpPr>
        <p:spPr>
          <a:xfrm>
            <a:off x="6468236" y="146190"/>
            <a:ext cx="207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Does DFS work here too?</a:t>
            </a:r>
          </a:p>
        </p:txBody>
      </p:sp>
    </p:spTree>
    <p:extLst>
      <p:ext uri="{BB962C8B-B14F-4D97-AF65-F5344CB8AC3E}">
        <p14:creationId xmlns:p14="http://schemas.microsoft.com/office/powerpoint/2010/main" val="208727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B6A8D1-173E-FD4B-8352-6529837F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15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D7513-61D8-0E45-97B7-5E01209E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12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2AF47-B175-0A45-BD2F-9AB3B1A5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629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995D3A-C0DE-334A-BFD6-1EAD7F77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827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1101661">
            <a:off x="4895725" y="6015109"/>
            <a:ext cx="338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CLEARLY BIPARTITE!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A322-3F44-1C43-A0E0-688C39A1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4F4F0-2F29-A14A-A266-17327508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8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91472-A3E1-5A46-862A-A0563AE8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679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ABB79-4962-5544-89C0-E0C25425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986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31717-EC88-E141-9722-DA29BD36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7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9116" y="728999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debian</a:t>
            </a:r>
            <a:r>
              <a:rPr lang="en-US" dirty="0"/>
              <a:t> dependency (sub)graph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0689"/>
            <a:ext cx="9144000" cy="43326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838F7-DC3F-5346-9AF0-B293134D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80524" y="1844957"/>
            <a:ext cx="801353" cy="587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rgbClr val="CF6E6C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1101661">
            <a:off x="114771" y="4518768"/>
            <a:ext cx="2299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WHOA NOT BIPARTITE!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060" y="5963232"/>
            <a:ext cx="868409" cy="868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EC9D2-57B3-AC48-950D-8179E9C6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Hang on now.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5561"/>
            <a:ext cx="555348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Just because </a:t>
            </a:r>
            <a:r>
              <a:rPr lang="en-US" b="1" dirty="0">
                <a:solidFill>
                  <a:schemeClr val="accent4"/>
                </a:solidFill>
              </a:rPr>
              <a:t>this</a:t>
            </a:r>
            <a:r>
              <a:rPr lang="en-US" dirty="0">
                <a:solidFill>
                  <a:schemeClr val="accent4"/>
                </a:solidFill>
              </a:rPr>
              <a:t> coloring doesn’t work, why does that mean that there is </a:t>
            </a:r>
            <a:r>
              <a:rPr lang="en-US" b="1" dirty="0">
                <a:solidFill>
                  <a:schemeClr val="accent4"/>
                </a:solidFill>
              </a:rPr>
              <a:t>no</a:t>
            </a:r>
            <a:r>
              <a:rPr lang="en-US" dirty="0">
                <a:solidFill>
                  <a:schemeClr val="accent4"/>
                </a:solidFill>
              </a:rPr>
              <a:t> coloring that works?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130" y="3921702"/>
            <a:ext cx="1540859" cy="2066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786" y="5840029"/>
            <a:ext cx="19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Plucky the pedantic penguin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98772" y="3661756"/>
            <a:ext cx="3113038" cy="2930705"/>
            <a:chOff x="2552656" y="1988739"/>
            <a:chExt cx="3891588" cy="3738954"/>
          </a:xfrm>
        </p:grpSpPr>
        <p:sp>
          <p:nvSpPr>
            <p:cNvPr id="6" name="Oval 5"/>
            <p:cNvSpPr/>
            <p:nvPr/>
          </p:nvSpPr>
          <p:spPr>
            <a:xfrm>
              <a:off x="2571641" y="1988739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571641" y="2509876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563322" y="3069449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552656" y="3655058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52656" y="4202497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552656" y="4749936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563322" y="5297375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010188" y="200655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010188" y="2527691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001869" y="308726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991203" y="3672873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991203" y="4220312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991203" y="4767751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001869" y="5315190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>
              <a:stCxn id="18" idx="2"/>
              <a:endCxn id="10" idx="6"/>
            </p:cNvCxnSpPr>
            <p:nvPr/>
          </p:nvCxnSpPr>
          <p:spPr>
            <a:xfrm flipH="1" flipV="1">
              <a:off x="3005697" y="2194991"/>
              <a:ext cx="3004491" cy="5389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0" idx="2"/>
              <a:endCxn id="10" idx="6"/>
            </p:cNvCxnSpPr>
            <p:nvPr/>
          </p:nvCxnSpPr>
          <p:spPr>
            <a:xfrm flipH="1" flipV="1">
              <a:off x="3005697" y="2194991"/>
              <a:ext cx="2985506" cy="168413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8" idx="2"/>
              <a:endCxn id="12" idx="6"/>
            </p:cNvCxnSpPr>
            <p:nvPr/>
          </p:nvCxnSpPr>
          <p:spPr>
            <a:xfrm flipH="1">
              <a:off x="2997378" y="2733943"/>
              <a:ext cx="3012810" cy="54175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1" idx="2"/>
              <a:endCxn id="12" idx="6"/>
            </p:cNvCxnSpPr>
            <p:nvPr/>
          </p:nvCxnSpPr>
          <p:spPr>
            <a:xfrm flipH="1" flipV="1">
              <a:off x="2997378" y="3275701"/>
              <a:ext cx="2993825" cy="11508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0" idx="2"/>
              <a:endCxn id="14" idx="6"/>
            </p:cNvCxnSpPr>
            <p:nvPr/>
          </p:nvCxnSpPr>
          <p:spPr>
            <a:xfrm flipH="1">
              <a:off x="2986712" y="3879125"/>
              <a:ext cx="3004491" cy="52962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2"/>
              <a:endCxn id="13" idx="6"/>
            </p:cNvCxnSpPr>
            <p:nvPr/>
          </p:nvCxnSpPr>
          <p:spPr>
            <a:xfrm flipH="1" flipV="1">
              <a:off x="2986712" y="3861310"/>
              <a:ext cx="3015157" cy="166013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7" idx="2"/>
            </p:cNvCxnSpPr>
            <p:nvPr/>
          </p:nvCxnSpPr>
          <p:spPr>
            <a:xfrm flipH="1">
              <a:off x="3005698" y="2212806"/>
              <a:ext cx="3004490" cy="33264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9" idx="2"/>
              <a:endCxn id="15" idx="6"/>
            </p:cNvCxnSpPr>
            <p:nvPr/>
          </p:nvCxnSpPr>
          <p:spPr>
            <a:xfrm flipH="1">
              <a:off x="2986712" y="3293516"/>
              <a:ext cx="3015157" cy="166267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2" idx="2"/>
              <a:endCxn id="15" idx="6"/>
            </p:cNvCxnSpPr>
            <p:nvPr/>
          </p:nvCxnSpPr>
          <p:spPr>
            <a:xfrm flipH="1" flipV="1">
              <a:off x="2986712" y="4956188"/>
              <a:ext cx="3004491" cy="1781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3" idx="2"/>
              <a:endCxn id="14" idx="6"/>
            </p:cNvCxnSpPr>
            <p:nvPr/>
          </p:nvCxnSpPr>
          <p:spPr>
            <a:xfrm flipH="1" flipV="1">
              <a:off x="2986712" y="4408749"/>
              <a:ext cx="3015157" cy="11126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1" idx="2"/>
            </p:cNvCxnSpPr>
            <p:nvPr/>
          </p:nvCxnSpPr>
          <p:spPr>
            <a:xfrm flipH="1">
              <a:off x="3016364" y="4426564"/>
              <a:ext cx="2974839" cy="10770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2"/>
              <a:endCxn id="11" idx="6"/>
            </p:cNvCxnSpPr>
            <p:nvPr/>
          </p:nvCxnSpPr>
          <p:spPr>
            <a:xfrm flipH="1" flipV="1">
              <a:off x="3005697" y="2716128"/>
              <a:ext cx="2996172" cy="57738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131911" y="4210273"/>
            <a:ext cx="1930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can come up with plenty of bad colorings on this legitimately bipartite graph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BDAC31F-C0E5-2C40-8618-C97B7CE6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8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proof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BFS colors two neighbors the same color, then it’s found a </a:t>
            </a:r>
            <a:r>
              <a:rPr lang="en-US" dirty="0">
                <a:solidFill>
                  <a:schemeClr val="accent4"/>
                </a:solidFill>
              </a:rPr>
              <a:t>cycle of odd length </a:t>
            </a:r>
            <a:r>
              <a:rPr lang="en-US" dirty="0"/>
              <a:t>in the graph.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289176" y="3370729"/>
            <a:ext cx="3589703" cy="3269413"/>
            <a:chOff x="910385" y="1870468"/>
            <a:chExt cx="5135647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  <a:effectLst>
              <a:glow rad="88900">
                <a:srgbClr val="FF0FF2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rgbClr val="CF6E6C"/>
              </a:solidFill>
            </a:ln>
            <a:effectLst>
              <a:glow rad="1397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  <a:effectLst>
              <a:glow rad="88900">
                <a:srgbClr val="FF0FF2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stCxn id="20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0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0" idx="2"/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9" idx="3"/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  <a:effectLst>
              <a:glow rad="88900">
                <a:srgbClr val="FF0FF2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6"/>
              </a:solidFill>
            </a:ln>
            <a:effectLst>
              <a:glow rad="88900">
                <a:srgbClr val="FF0FF2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022136" y="1309934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68236" y="146190"/>
            <a:ext cx="207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Make this proof sketch formal!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846" y="45441"/>
            <a:ext cx="980323" cy="132051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-6776" y="2436491"/>
            <a:ext cx="2863231" cy="4467167"/>
            <a:chOff x="6178310" y="1469136"/>
            <a:chExt cx="2863231" cy="4467167"/>
          </a:xfrm>
        </p:grpSpPr>
        <p:grpSp>
          <p:nvGrpSpPr>
            <p:cNvPr id="30" name="Group 29"/>
            <p:cNvGrpSpPr/>
            <p:nvPr/>
          </p:nvGrpSpPr>
          <p:grpSpPr>
            <a:xfrm>
              <a:off x="6540561" y="2302261"/>
              <a:ext cx="2500980" cy="3634042"/>
              <a:chOff x="6631797" y="2350986"/>
              <a:chExt cx="2500980" cy="363404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  <a:effectLst>
                <a:glow rad="139700">
                  <a:srgbClr val="FF0FF2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 flipH="1">
                <a:off x="6941075" y="3789194"/>
                <a:ext cx="584773" cy="615977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  <a:effectLst>
                <a:glow rad="139700">
                  <a:srgbClr val="FF0FF2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6631798" y="4405171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631797" y="5507903"/>
                <a:ext cx="618553" cy="47712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H="1">
                <a:off x="6941074" y="4871131"/>
                <a:ext cx="1" cy="636772"/>
              </a:xfrm>
              <a:prstGeom prst="line">
                <a:avLst/>
              </a:prstGeom>
              <a:ln w="666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7525847" y="4255154"/>
                <a:ext cx="618553" cy="4216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514224" y="444381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8518318" y="3897963"/>
                <a:ext cx="305183" cy="545851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  <a:effectLst>
                <a:glow rad="139700">
                  <a:srgbClr val="FF0FF2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  <a:effectLst>
                <a:glow rad="139700">
                  <a:srgbClr val="FF0FF2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>
              <a:off x="7434612" y="3740469"/>
              <a:ext cx="309276" cy="46596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8310" y="1469136"/>
              <a:ext cx="2401363" cy="988962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 flipH="1">
            <a:off x="952631" y="5810011"/>
            <a:ext cx="1573151" cy="836692"/>
          </a:xfrm>
          <a:prstGeom prst="line">
            <a:avLst/>
          </a:prstGeom>
          <a:ln w="53975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862047" y="5703130"/>
            <a:ext cx="1445043" cy="38643"/>
          </a:xfrm>
          <a:prstGeom prst="line">
            <a:avLst/>
          </a:prstGeom>
          <a:ln w="53975">
            <a:solidFill>
              <a:srgbClr val="CF6E6C"/>
            </a:solidFill>
            <a:prstDash val="sysDot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862046" y="5577031"/>
            <a:ext cx="675359" cy="900982"/>
          </a:xfrm>
          <a:prstGeom prst="line">
            <a:avLst/>
          </a:prstGeom>
          <a:ln w="53975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84713" y="4013179"/>
            <a:ext cx="1595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There must be an even number of </a:t>
            </a:r>
            <a:r>
              <a:rPr lang="en-US" sz="2000" dirty="0">
                <a:solidFill>
                  <a:srgbClr val="7030A0"/>
                </a:solidFill>
                <a:effectLst>
                  <a:glow rad="101600">
                    <a:srgbClr val="FF0FF2">
                      <a:alpha val="60000"/>
                    </a:srgbClr>
                  </a:glow>
                </a:effectLst>
              </a:rPr>
              <a:t>these</a:t>
            </a:r>
            <a:r>
              <a:rPr lang="en-US" sz="2000" dirty="0">
                <a:solidFill>
                  <a:srgbClr val="7030A0"/>
                </a:solidFill>
              </a:rPr>
              <a:t> edges</a:t>
            </a:r>
          </a:p>
        </p:txBody>
      </p:sp>
      <p:sp>
        <p:nvSpPr>
          <p:cNvPr id="49" name="Right Brace 48"/>
          <p:cNvSpPr/>
          <p:nvPr/>
        </p:nvSpPr>
        <p:spPr>
          <a:xfrm>
            <a:off x="2755780" y="3502596"/>
            <a:ext cx="505675" cy="2074435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56455" y="6022495"/>
            <a:ext cx="171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one extra makes it odd</a:t>
            </a:r>
          </a:p>
        </p:txBody>
      </p:sp>
      <p:cxnSp>
        <p:nvCxnSpPr>
          <p:cNvPr id="52" name="Straight Connector 51"/>
          <p:cNvCxnSpPr>
            <a:stCxn id="50" idx="1"/>
          </p:cNvCxnSpPr>
          <p:nvPr/>
        </p:nvCxnSpPr>
        <p:spPr>
          <a:xfrm flipH="1" flipV="1">
            <a:off x="1849774" y="5892861"/>
            <a:ext cx="1006681" cy="45280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C213A27-2FFA-0E46-9F25-C8CD23B5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8" grpId="0"/>
      <p:bldP spid="49" grpId="0" animBg="1"/>
      <p:bldP spid="5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proof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17642" cy="3429475"/>
          </a:xfrm>
        </p:spPr>
        <p:txBody>
          <a:bodyPr>
            <a:normAutofit/>
          </a:bodyPr>
          <a:lstStyle/>
          <a:p>
            <a:r>
              <a:rPr lang="en-US" dirty="0"/>
              <a:t>If BFS colors two neighbors the same color, then it’s found a </a:t>
            </a:r>
            <a:r>
              <a:rPr lang="en-US" dirty="0">
                <a:solidFill>
                  <a:schemeClr val="accent4"/>
                </a:solidFill>
              </a:rPr>
              <a:t>cycle of odd length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the graph.</a:t>
            </a:r>
          </a:p>
          <a:p>
            <a:r>
              <a:rPr lang="en-US" dirty="0"/>
              <a:t>But you can </a:t>
            </a:r>
            <a:r>
              <a:rPr lang="en-US" b="1" dirty="0"/>
              <a:t>never</a:t>
            </a:r>
            <a:r>
              <a:rPr lang="en-US" dirty="0"/>
              <a:t> color an odd cycle with two colors so that no two neighbors have the same color.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[Fun exercise!]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2136" y="1309934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68236" y="146190"/>
            <a:ext cx="207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Make this proof sketch formal!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846" y="45441"/>
            <a:ext cx="980323" cy="132051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022136" y="4362760"/>
            <a:ext cx="2822870" cy="2390872"/>
            <a:chOff x="1030469" y="1870468"/>
            <a:chExt cx="5015563" cy="4482804"/>
          </a:xfrm>
        </p:grpSpPr>
        <p:sp>
          <p:nvSpPr>
            <p:cNvPr id="62" name="Oval 61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Straight Connector 65"/>
            <p:cNvCxnSpPr>
              <a:stCxn id="72" idx="0"/>
              <a:endCxn id="7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71" idx="2"/>
              <a:endCxn id="6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7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7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2" idx="6"/>
              <a:endCxn id="69" idx="3"/>
            </p:cNvCxnSpPr>
            <p:nvPr/>
          </p:nvCxnSpPr>
          <p:spPr>
            <a:xfrm flipV="1">
              <a:off x="1642877" y="2416171"/>
              <a:ext cx="2833964" cy="113314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030469" y="3811122"/>
              <a:ext cx="928533" cy="692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/>
          <p:cNvSpPr txBox="1"/>
          <p:nvPr/>
        </p:nvSpPr>
        <p:spPr>
          <a:xfrm>
            <a:off x="645138" y="4086583"/>
            <a:ext cx="51428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So you can’t legitimately color the whole graph either.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Thus it’s not bipartite.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80C43-9A58-C444-819A-E19DB744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7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2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49" y="1626031"/>
            <a:ext cx="6480073" cy="28470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4"/>
                </a:solidFill>
              </a:rPr>
              <a:t>BFS can be used to detect bipartite-ness in time O(n + m).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7856" y="2951594"/>
            <a:ext cx="8765047" cy="3906406"/>
            <a:chOff x="107856" y="2951594"/>
            <a:chExt cx="8765047" cy="3906406"/>
          </a:xfrm>
        </p:grpSpPr>
        <p:sp>
          <p:nvSpPr>
            <p:cNvPr id="24" name="Rectangle 23"/>
            <p:cNvSpPr/>
            <p:nvPr/>
          </p:nvSpPr>
          <p:spPr>
            <a:xfrm>
              <a:off x="107856" y="2951594"/>
              <a:ext cx="3474993" cy="3906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97910" y="2951594"/>
              <a:ext cx="3474993" cy="3906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6172" y="3741300"/>
              <a:ext cx="1497517" cy="10600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60226" y="3721004"/>
              <a:ext cx="1401699" cy="8364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1557" y="5949038"/>
              <a:ext cx="1751165" cy="711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9439" y="4549602"/>
              <a:ext cx="1365613" cy="8511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3770" y="4427349"/>
              <a:ext cx="1887794" cy="8910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026" y="5713429"/>
              <a:ext cx="1922256" cy="85647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1387" y="5003941"/>
              <a:ext cx="1370407" cy="82452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461" y="5072719"/>
              <a:ext cx="1322439" cy="132243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132735" y="3156155"/>
              <a:ext cx="3399547" cy="448004"/>
              <a:chOff x="132735" y="3156155"/>
              <a:chExt cx="4136174" cy="448004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132735" y="3156155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1179880" y="3218684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20904792">
                <a:off x="2239171" y="3185651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rot="263543">
                <a:off x="3221764" y="3185651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473356" y="3205627"/>
              <a:ext cx="3399547" cy="448004"/>
              <a:chOff x="132735" y="3156155"/>
              <a:chExt cx="4136174" cy="448004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132735" y="3156155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1179880" y="3218684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>
              <a:xfrm rot="20904792">
                <a:off x="2239171" y="3185651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263543">
                <a:off x="3221764" y="3185651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1217" y="4295032"/>
              <a:ext cx="1012615" cy="1012615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0D2CCF-B64D-A248-A5B0-5A1C27CB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0: Graphs and terminology</a:t>
            </a:r>
          </a:p>
          <a:p>
            <a:endParaRPr lang="en-US" dirty="0"/>
          </a:p>
          <a:p>
            <a:r>
              <a:rPr lang="en-US" dirty="0"/>
              <a:t>Part 1: Depth-first search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Application: topological sorting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Application: in-order traversal of BSTs</a:t>
            </a:r>
          </a:p>
          <a:p>
            <a:r>
              <a:rPr lang="en-US" dirty="0"/>
              <a:t>Part 2: Breadth-first search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Application: shortest paths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Application (if time): is a graph bipartite?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66005" y="56491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Recap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1856270">
            <a:off x="7007291" y="5167030"/>
            <a:ext cx="637012" cy="9641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7BF40-58FE-1F46-8E45-227B09F0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027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Useful for topological sorting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Also in-order traversals of BSTs</a:t>
            </a:r>
          </a:p>
          <a:p>
            <a:r>
              <a:rPr lang="en-US" dirty="0"/>
              <a:t>Breadth-first search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Useful for finding shortest paths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Also for testing </a:t>
            </a:r>
            <a:r>
              <a:rPr lang="en-US" dirty="0" err="1">
                <a:solidFill>
                  <a:schemeClr val="accent4"/>
                </a:solidFill>
              </a:rPr>
              <a:t>bipartiteness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Both DFS, BFS: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Useful for exploring graphs, finding connected components, </a:t>
            </a:r>
            <a:r>
              <a:rPr lang="en-US" dirty="0" err="1">
                <a:solidFill>
                  <a:schemeClr val="accent4"/>
                </a:solidFill>
              </a:rPr>
              <a:t>etc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47175-78EB-A647-8FD4-D29130F1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open (next few lectures)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45793" cy="4351338"/>
          </a:xfrm>
        </p:spPr>
        <p:txBody>
          <a:bodyPr/>
          <a:lstStyle/>
          <a:p>
            <a:r>
              <a:rPr lang="en-US" dirty="0"/>
              <a:t>We can now find components in undirected graphs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if we want to find strongly connected components in directed graphs?</a:t>
            </a:r>
          </a:p>
          <a:p>
            <a:endParaRPr lang="en-US" dirty="0"/>
          </a:p>
          <a:p>
            <a:r>
              <a:rPr lang="en-US" dirty="0"/>
              <a:t>How can we find shortest paths in </a:t>
            </a:r>
            <a:r>
              <a:rPr lang="en-US" dirty="0">
                <a:solidFill>
                  <a:schemeClr val="accent4"/>
                </a:solidFill>
              </a:rPr>
              <a:t>weighted</a:t>
            </a:r>
            <a:r>
              <a:rPr lang="en-US" dirty="0"/>
              <a:t> graphs?</a:t>
            </a:r>
          </a:p>
          <a:p>
            <a:endParaRPr lang="en-US" dirty="0"/>
          </a:p>
          <a:p>
            <a:r>
              <a:rPr lang="en-US" dirty="0"/>
              <a:t>What is Samuel L. Jackson’s </a:t>
            </a:r>
            <a:r>
              <a:rPr lang="en-US" dirty="0" err="1"/>
              <a:t>Erdos</a:t>
            </a:r>
            <a:r>
              <a:rPr lang="en-US" dirty="0"/>
              <a:t> number?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(Or, what if I want everyone’s everyone-else number?)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27B5-EFBD-DC4E-B4ED-BE56EB87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64627" cy="4351338"/>
          </a:xfrm>
        </p:spPr>
        <p:txBody>
          <a:bodyPr/>
          <a:lstStyle/>
          <a:p>
            <a:r>
              <a:rPr lang="en-US" dirty="0"/>
              <a:t>Strongly Connected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exercise: Strongly Connected What-Now?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33851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F6E6C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DCE3-8B88-7D4B-903A-E080EAD7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4531" y="1027907"/>
            <a:ext cx="6090941" cy="5734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4762500"/>
            <a:ext cx="173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Immigration flows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2135EB-5C59-3E4C-94AB-187DE6A5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6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74778"/>
            <a:ext cx="9144000" cy="4584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8050" y="658575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Potato trade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7F55-D4A8-934A-9639-D9E5EA89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3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365126"/>
            <a:ext cx="6350000" cy="635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9750" y="200025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Soybeans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9775" y="51054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E52A73-8252-254F-9D5D-10ED798D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6900" y="13716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443CC6-62C1-DC43-BCF2-59056C1B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48CB1BA-C5A2-3C4E-BE4E-F30C8526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89" y="2488847"/>
            <a:ext cx="4894036" cy="33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0" y="365126"/>
            <a:ext cx="4064000" cy="618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250" y="529590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eats what in </a:t>
            </a:r>
            <a:r>
              <a:rPr lang="en-US"/>
              <a:t>the Atlantic ocean?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7A693-1B40-A644-8700-72525C47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8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5625"/>
            <a:ext cx="9144000" cy="4783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937511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Neural connections in the brain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4C60-4BEF-6E41-B9E0-E0999D9C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b="1" dirty="0"/>
              <a:t>There are a lot of graphs.</a:t>
            </a:r>
          </a:p>
          <a:p>
            <a:endParaRPr lang="en-US" dirty="0"/>
          </a:p>
          <a:p>
            <a:r>
              <a:rPr lang="en-US" dirty="0"/>
              <a:t>We want to answer questions about them.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Efficient routing?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Community detection/clustering?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From pre-lecture exercise</a:t>
            </a:r>
            <a:r>
              <a:rPr lang="en-US" dirty="0">
                <a:solidFill>
                  <a:schemeClr val="accent4"/>
                </a:solidFill>
                <a:sym typeface="Wingdings"/>
              </a:rPr>
              <a:t>: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dirty="0">
                <a:solidFill>
                  <a:schemeClr val="accent4"/>
                </a:solidFill>
              </a:rPr>
              <a:t>Computing Bacon numbers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Signing up for classes without violating pre-</a:t>
            </a:r>
            <a:r>
              <a:rPr lang="en-US" dirty="0" err="1">
                <a:solidFill>
                  <a:schemeClr val="accent4"/>
                </a:solidFill>
              </a:rPr>
              <a:t>req</a:t>
            </a:r>
            <a:r>
              <a:rPr lang="en-US" dirty="0">
                <a:solidFill>
                  <a:schemeClr val="accent4"/>
                </a:solidFill>
              </a:rPr>
              <a:t> constraints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How to distribute fish in tanks so that none of them will fight.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This is what we’ll do for the next several lectures.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A4DCD-0B79-DF43-BC0D-3FE3AC07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48581"/>
            <a:ext cx="8308873" cy="5165679"/>
          </a:xfrm>
        </p:spPr>
        <p:txBody>
          <a:bodyPr>
            <a:normAutofit/>
          </a:bodyPr>
          <a:lstStyle/>
          <a:p>
            <a:r>
              <a:rPr lang="en-US" dirty="0"/>
              <a:t>HW4 due today.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Midterm: Feb 7-8 (Mon-Tue, 48 hours).</a:t>
            </a:r>
          </a:p>
          <a:p>
            <a:r>
              <a:rPr lang="en-US" dirty="0">
                <a:sym typeface="Wingdings" pitchFamily="2" charset="2"/>
              </a:rPr>
              <a:t>Midterm covers up to (and incl.) lecture 7. This week’s lectures are not included.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No homework this week: use the time to study for the exam!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F31C4-63E0-A140-A4A6-6F8BB43B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80728"/>
          </a:xfrm>
        </p:spPr>
        <p:txBody>
          <a:bodyPr/>
          <a:lstStyle/>
          <a:p>
            <a:r>
              <a:rPr lang="en-US" dirty="0"/>
              <a:t>Has vertices and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V is the set of vertices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is the set of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Formally, a graph is G = (V,E)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V = {1,2,3,4}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= { {1,3}, {2,4}, {3,4}, {2,3} }</a:t>
            </a:r>
          </a:p>
        </p:txBody>
      </p:sp>
      <p:sp>
        <p:nvSpPr>
          <p:cNvPr id="8" name="Oval 7"/>
          <p:cNvSpPr/>
          <p:nvPr/>
        </p:nvSpPr>
        <p:spPr>
          <a:xfrm>
            <a:off x="5907740" y="1686440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476564" y="705177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73787" y="2556016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13927" y="3653213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3" idx="6"/>
            <a:endCxn id="12" idx="3"/>
          </p:cNvCxnSpPr>
          <p:nvPr/>
        </p:nvCxnSpPr>
        <p:spPr>
          <a:xfrm flipV="1">
            <a:off x="6759386" y="3106950"/>
            <a:ext cx="1008926" cy="86899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0"/>
            <a:endCxn id="11" idx="4"/>
          </p:cNvCxnSpPr>
          <p:nvPr/>
        </p:nvCxnSpPr>
        <p:spPr>
          <a:xfrm flipV="1">
            <a:off x="6436657" y="1350636"/>
            <a:ext cx="1362637" cy="23025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0"/>
            <a:endCxn id="11" idx="4"/>
          </p:cNvCxnSpPr>
          <p:nvPr/>
        </p:nvCxnSpPr>
        <p:spPr>
          <a:xfrm flipH="1" flipV="1">
            <a:off x="7799294" y="1350636"/>
            <a:ext cx="197223" cy="12053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1"/>
            <a:endCxn id="8" idx="5"/>
          </p:cNvCxnSpPr>
          <p:nvPr/>
        </p:nvCxnSpPr>
        <p:spPr>
          <a:xfrm flipH="1" flipV="1">
            <a:off x="6458674" y="2237374"/>
            <a:ext cx="1309638" cy="41316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25787" y="5352287"/>
            <a:ext cx="4805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F6E6C"/>
                </a:solidFill>
              </a:rPr>
              <a:t>degree </a:t>
            </a:r>
            <a:r>
              <a:rPr lang="en-US" sz="2400" dirty="0"/>
              <a:t> of vertex 4 is 2.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There are 2 edges coming out.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Vertex 4’s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rgbClr val="CF6E6C"/>
                </a:solidFill>
              </a:rPr>
              <a:t>neighbors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are 2 and 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93833" y="3481080"/>
            <a:ext cx="14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 = (V,E)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C3EB2-7DFF-FC41-AE22-AA1BE50B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80728"/>
          </a:xfrm>
        </p:spPr>
        <p:txBody>
          <a:bodyPr/>
          <a:lstStyle/>
          <a:p>
            <a:r>
              <a:rPr lang="en-US" dirty="0"/>
              <a:t>Has vertices and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V is the set of vertices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is the set of </a:t>
            </a:r>
            <a:r>
              <a:rPr lang="en-US" b="1" dirty="0">
                <a:solidFill>
                  <a:schemeClr val="accent4"/>
                </a:solidFill>
              </a:rPr>
              <a:t>DIRECTED</a:t>
            </a:r>
            <a:r>
              <a:rPr lang="en-US" dirty="0">
                <a:solidFill>
                  <a:schemeClr val="accent4"/>
                </a:solidFill>
              </a:rPr>
              <a:t>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Formally, a graph is G = (V,E)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V = {1,2,3,4}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= { (1,3), (2,4), (3,4), (4,3), (3,2) }</a:t>
            </a:r>
          </a:p>
        </p:txBody>
      </p:sp>
      <p:sp>
        <p:nvSpPr>
          <p:cNvPr id="8" name="Oval 7"/>
          <p:cNvSpPr/>
          <p:nvPr/>
        </p:nvSpPr>
        <p:spPr>
          <a:xfrm>
            <a:off x="5907740" y="1686440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476564" y="705177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73787" y="2556016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13927" y="3653213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3" idx="7"/>
            <a:endCxn id="12" idx="2"/>
          </p:cNvCxnSpPr>
          <p:nvPr/>
        </p:nvCxnSpPr>
        <p:spPr>
          <a:xfrm flipV="1">
            <a:off x="6664861" y="2878746"/>
            <a:ext cx="1008926" cy="86899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0"/>
            <a:endCxn id="11" idx="4"/>
          </p:cNvCxnSpPr>
          <p:nvPr/>
        </p:nvCxnSpPr>
        <p:spPr>
          <a:xfrm flipV="1">
            <a:off x="6436657" y="1350636"/>
            <a:ext cx="1362637" cy="230257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0"/>
            <a:endCxn id="11" idx="4"/>
          </p:cNvCxnSpPr>
          <p:nvPr/>
        </p:nvCxnSpPr>
        <p:spPr>
          <a:xfrm flipH="1" flipV="1">
            <a:off x="7799294" y="1350636"/>
            <a:ext cx="197223" cy="1205380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1"/>
            <a:endCxn id="8" idx="5"/>
          </p:cNvCxnSpPr>
          <p:nvPr/>
        </p:nvCxnSpPr>
        <p:spPr>
          <a:xfrm flipH="1" flipV="1">
            <a:off x="6458674" y="2237374"/>
            <a:ext cx="1309638" cy="41316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6"/>
            <a:endCxn id="12" idx="3"/>
          </p:cNvCxnSpPr>
          <p:nvPr/>
        </p:nvCxnSpPr>
        <p:spPr>
          <a:xfrm flipV="1">
            <a:off x="6759386" y="3106950"/>
            <a:ext cx="1008926" cy="868993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93833" y="3481080"/>
            <a:ext cx="14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 = (V,E)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9237" y="5344633"/>
            <a:ext cx="4769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F6E6C"/>
                </a:solidFill>
              </a:rPr>
              <a:t>in-degree</a:t>
            </a:r>
            <a:r>
              <a:rPr lang="en-US" sz="2000" dirty="0"/>
              <a:t>  of vertex 4 is 2.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F6E6C"/>
                </a:solidFill>
              </a:rPr>
              <a:t>out-degree</a:t>
            </a:r>
            <a:r>
              <a:rPr lang="en-US" sz="2000" dirty="0"/>
              <a:t> of vertex 4 is 1.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Vertex 4’s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rgbClr val="CF6E6C"/>
                </a:solidFill>
              </a:rPr>
              <a:t>incoming neighbors </a:t>
            </a:r>
            <a:r>
              <a:rPr lang="en-US" sz="2000" dirty="0"/>
              <a:t>are 2,3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Vertex 4’s </a:t>
            </a:r>
            <a:r>
              <a:rPr lang="en-US" sz="2000" b="1" dirty="0">
                <a:solidFill>
                  <a:srgbClr val="CF6E6C"/>
                </a:solidFill>
              </a:rPr>
              <a:t>outgoing neighbor</a:t>
            </a:r>
            <a:r>
              <a:rPr lang="en-US" sz="2000" dirty="0"/>
              <a:t> is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891C0-A94A-1344-9189-7A78DFBF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</a:t>
            </a:r>
            <a:r>
              <a:rPr lang="en-US"/>
              <a:t>we represent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adjacency matrix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97902" y="1995898"/>
            <a:ext cx="2186239" cy="3143239"/>
            <a:chOff x="6103844" y="1278918"/>
            <a:chExt cx="2411506" cy="3593495"/>
          </a:xfrm>
        </p:grpSpPr>
        <p:sp>
          <p:nvSpPr>
            <p:cNvPr id="11" name="Oval 10"/>
            <p:cNvSpPr/>
            <p:nvPr/>
          </p:nvSpPr>
          <p:spPr>
            <a:xfrm>
              <a:off x="6103844" y="2260181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672668" y="1278918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869891" y="3129757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310031" y="4226954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6955490" y="3680691"/>
              <a:ext cx="1008926" cy="8689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632761" y="1924377"/>
              <a:ext cx="1362637" cy="23025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7995398" y="1924377"/>
              <a:ext cx="197223" cy="1205380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7" idx="5"/>
            </p:cNvCxnSpPr>
            <p:nvPr/>
          </p:nvCxnSpPr>
          <p:spPr>
            <a:xfrm flipH="1" flipV="1">
              <a:off x="6654778" y="2811115"/>
              <a:ext cx="1309638" cy="41316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614399" y="2668525"/>
            <a:ext cx="490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1          2           3           4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-635387" y="4846750"/>
            <a:ext cx="306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1     2      3      </a:t>
            </a:r>
            <a:r>
              <a:rPr lang="en-US" sz="3200" dirty="0">
                <a:solidFill>
                  <a:srgbClr val="7030A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66504" y="3222981"/>
                <a:ext cx="4986686" cy="321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60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04" y="3222981"/>
                <a:ext cx="4986686" cy="32119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20CDA-572C-8040-8518-76C8369D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902C0A-317C-4D44-BE26-2DAF8C13C1EE}"/>
              </a:ext>
            </a:extLst>
          </p:cNvPr>
          <p:cNvSpPr/>
          <p:nvPr/>
        </p:nvSpPr>
        <p:spPr>
          <a:xfrm rot="1041003">
            <a:off x="6867779" y="3323488"/>
            <a:ext cx="1727463" cy="390740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027DA0-BAD9-714C-8BD2-6C14BD7B40AA}"/>
              </a:ext>
            </a:extLst>
          </p:cNvPr>
          <p:cNvSpPr/>
          <p:nvPr/>
        </p:nvSpPr>
        <p:spPr>
          <a:xfrm>
            <a:off x="3799373" y="3179466"/>
            <a:ext cx="772627" cy="837377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7DAF37-CF69-154A-81AD-17DEF7AB58DB}"/>
              </a:ext>
            </a:extLst>
          </p:cNvPr>
          <p:cNvSpPr/>
          <p:nvPr/>
        </p:nvSpPr>
        <p:spPr>
          <a:xfrm>
            <a:off x="1376330" y="4841323"/>
            <a:ext cx="772627" cy="837377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2" grpId="0"/>
      <p:bldP spid="23" grpId="0"/>
      <p:bldP spid="5" grpId="0" animBg="1"/>
      <p:bldP spid="5" grpId="1" animBg="1"/>
      <p:bldP spid="20" grpId="0" animBg="1"/>
      <p:bldP spid="20" grpId="1" animBg="1"/>
      <p:bldP spid="24" grpId="0" animBg="1"/>
      <p:bldP spid="2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</a:t>
            </a:r>
            <a:r>
              <a:rPr lang="en-US"/>
              <a:t>we represent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adjacency matrix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97902" y="1995898"/>
            <a:ext cx="2186239" cy="3143239"/>
            <a:chOff x="6103844" y="1278918"/>
            <a:chExt cx="2411506" cy="3593495"/>
          </a:xfrm>
        </p:grpSpPr>
        <p:sp>
          <p:nvSpPr>
            <p:cNvPr id="11" name="Oval 10"/>
            <p:cNvSpPr/>
            <p:nvPr/>
          </p:nvSpPr>
          <p:spPr>
            <a:xfrm>
              <a:off x="6103844" y="2260181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672668" y="1278918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869891" y="3129757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310031" y="4226954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6955490" y="3680691"/>
              <a:ext cx="1008926" cy="8689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632761" y="1924377"/>
              <a:ext cx="1362637" cy="23025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7995398" y="1924377"/>
              <a:ext cx="197223" cy="1205380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7" idx="5"/>
            </p:cNvCxnSpPr>
            <p:nvPr/>
          </p:nvCxnSpPr>
          <p:spPr>
            <a:xfrm flipH="1" flipV="1">
              <a:off x="6654778" y="2811115"/>
              <a:ext cx="1309638" cy="41316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614399" y="2668525"/>
            <a:ext cx="490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1          2           3           4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-635387" y="4846750"/>
            <a:ext cx="306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1     2      3      </a:t>
            </a:r>
            <a:r>
              <a:rPr lang="en-US" sz="3200" dirty="0">
                <a:solidFill>
                  <a:srgbClr val="7030A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66504" y="3222981"/>
                <a:ext cx="4986686" cy="321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60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04" y="3222981"/>
                <a:ext cx="4986686" cy="32119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6154368" y="2247339"/>
            <a:ext cx="768110" cy="890308"/>
          </a:xfrm>
          <a:custGeom>
            <a:avLst/>
            <a:gdLst>
              <a:gd name="connsiteX0" fmla="*/ 766385 w 768110"/>
              <a:gd name="connsiteY0" fmla="*/ 621367 h 890308"/>
              <a:gd name="connsiteX1" fmla="*/ 766385 w 768110"/>
              <a:gd name="connsiteY1" fmla="*/ 567579 h 890308"/>
              <a:gd name="connsiteX2" fmla="*/ 748456 w 768110"/>
              <a:gd name="connsiteY2" fmla="*/ 262779 h 890308"/>
              <a:gd name="connsiteX3" fmla="*/ 587091 w 768110"/>
              <a:gd name="connsiteY3" fmla="*/ 11767 h 890308"/>
              <a:gd name="connsiteX4" fmla="*/ 49208 w 768110"/>
              <a:gd name="connsiteY4" fmla="*/ 101414 h 890308"/>
              <a:gd name="connsiteX5" fmla="*/ 67138 w 768110"/>
              <a:gd name="connsiteY5" fmla="*/ 621367 h 890308"/>
              <a:gd name="connsiteX6" fmla="*/ 425726 w 768110"/>
              <a:gd name="connsiteY6" fmla="*/ 890308 h 89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110" h="890308">
                <a:moveTo>
                  <a:pt x="766385" y="621367"/>
                </a:moveTo>
                <a:cubicBezTo>
                  <a:pt x="767879" y="624355"/>
                  <a:pt x="769373" y="627344"/>
                  <a:pt x="766385" y="567579"/>
                </a:cubicBezTo>
                <a:cubicBezTo>
                  <a:pt x="763397" y="507814"/>
                  <a:pt x="778338" y="355414"/>
                  <a:pt x="748456" y="262779"/>
                </a:cubicBezTo>
                <a:cubicBezTo>
                  <a:pt x="718574" y="170144"/>
                  <a:pt x="703632" y="38661"/>
                  <a:pt x="587091" y="11767"/>
                </a:cubicBezTo>
                <a:cubicBezTo>
                  <a:pt x="470550" y="-15127"/>
                  <a:pt x="135867" y="-186"/>
                  <a:pt x="49208" y="101414"/>
                </a:cubicBezTo>
                <a:cubicBezTo>
                  <a:pt x="-37451" y="203014"/>
                  <a:pt x="4385" y="489885"/>
                  <a:pt x="67138" y="621367"/>
                </a:cubicBezTo>
                <a:cubicBezTo>
                  <a:pt x="129891" y="752849"/>
                  <a:pt x="277808" y="821578"/>
                  <a:pt x="425726" y="890308"/>
                </a:cubicBezTo>
              </a:path>
            </a:pathLst>
          </a:custGeom>
          <a:noFill/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86AC9-E2CF-924B-A522-41C95ED4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0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</a:t>
            </a:r>
            <a:r>
              <a:rPr lang="en-US"/>
              <a:t>we represent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119" y="1478751"/>
            <a:ext cx="7886700" cy="4351338"/>
          </a:xfrm>
        </p:spPr>
        <p:txBody>
          <a:bodyPr/>
          <a:lstStyle/>
          <a:p>
            <a:r>
              <a:rPr lang="en-US" dirty="0"/>
              <a:t>Option 1: adjacency matrix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02253" y="2230173"/>
            <a:ext cx="4900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Destination</a:t>
            </a:r>
          </a:p>
          <a:p>
            <a:r>
              <a:rPr lang="en-US" sz="3200" dirty="0">
                <a:solidFill>
                  <a:srgbClr val="7030A0"/>
                </a:solidFill>
              </a:rPr>
              <a:t>1          2           3           4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-635387" y="4600529"/>
            <a:ext cx="30659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1      2      3      4</a:t>
            </a:r>
          </a:p>
          <a:p>
            <a:r>
              <a:rPr lang="en-US" sz="3200" dirty="0">
                <a:solidFill>
                  <a:srgbClr val="7030A0"/>
                </a:solidFill>
              </a:rPr>
              <a:t>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66504" y="3222981"/>
                <a:ext cx="4986685" cy="321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60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04" y="3222981"/>
                <a:ext cx="4986685" cy="32119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6418353" y="2437815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987177" y="1456552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8184400" y="3307391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24540" y="4404588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175474" y="3630121"/>
            <a:ext cx="1008926" cy="86899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947270" y="2102011"/>
            <a:ext cx="1362637" cy="230257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309907" y="2102011"/>
            <a:ext cx="197223" cy="1205380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9" idx="5"/>
          </p:cNvCxnSpPr>
          <p:nvPr/>
        </p:nvCxnSpPr>
        <p:spPr>
          <a:xfrm flipH="1" flipV="1">
            <a:off x="6969287" y="2988749"/>
            <a:ext cx="1309638" cy="41316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269999" y="3858325"/>
            <a:ext cx="1008926" cy="868993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F98F4-6168-5446-B27F-93DB8410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24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EC3EEC-140F-7341-80DD-D655D911BD1A}"/>
              </a:ext>
            </a:extLst>
          </p:cNvPr>
          <p:cNvSpPr/>
          <p:nvPr/>
        </p:nvSpPr>
        <p:spPr>
          <a:xfrm rot="1041003">
            <a:off x="6708160" y="2904646"/>
            <a:ext cx="1727463" cy="606061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DC38ED-5870-4741-B7CB-60C3206C6ACD}"/>
              </a:ext>
            </a:extLst>
          </p:cNvPr>
          <p:cNvSpPr/>
          <p:nvPr/>
        </p:nvSpPr>
        <p:spPr>
          <a:xfrm>
            <a:off x="3739970" y="3199143"/>
            <a:ext cx="772627" cy="837377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9E4E3C-4DE1-6649-99D8-9F0448340B94}"/>
              </a:ext>
            </a:extLst>
          </p:cNvPr>
          <p:cNvSpPr/>
          <p:nvPr/>
        </p:nvSpPr>
        <p:spPr>
          <a:xfrm>
            <a:off x="1366611" y="4828933"/>
            <a:ext cx="772627" cy="837377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4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2: adjacency lists.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97902" y="1995898"/>
            <a:ext cx="2186239" cy="3143239"/>
            <a:chOff x="6103844" y="1278918"/>
            <a:chExt cx="2411506" cy="3593495"/>
          </a:xfrm>
        </p:grpSpPr>
        <p:sp>
          <p:nvSpPr>
            <p:cNvPr id="5" name="Oval 4"/>
            <p:cNvSpPr/>
            <p:nvPr/>
          </p:nvSpPr>
          <p:spPr>
            <a:xfrm>
              <a:off x="6103844" y="2260181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672668" y="1278918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869891" y="3129757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310031" y="4226954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6955490" y="3680691"/>
              <a:ext cx="1008926" cy="8689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632761" y="1924377"/>
              <a:ext cx="1362637" cy="23025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7995398" y="1924377"/>
              <a:ext cx="197223" cy="1205380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6654778" y="2811115"/>
              <a:ext cx="1309638" cy="41316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335493" y="5753169"/>
            <a:ext cx="1949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How would you modify this for directed graphs?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93767" y="6149933"/>
            <a:ext cx="2107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F6E6C"/>
                </a:solidFill>
              </a:rPr>
              <a:t>4’s neighbors are 2 and 3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28650" y="2854211"/>
            <a:ext cx="4524768" cy="3398495"/>
            <a:chOff x="628650" y="2854211"/>
            <a:chExt cx="4524768" cy="3398495"/>
          </a:xfrm>
        </p:grpSpPr>
        <p:sp>
          <p:nvSpPr>
            <p:cNvPr id="13" name="Rectangle 12"/>
            <p:cNvSpPr/>
            <p:nvPr/>
          </p:nvSpPr>
          <p:spPr>
            <a:xfrm>
              <a:off x="628650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58343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88036" y="2858264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24986" y="2858986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6738" y="2854211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7082" y="2858264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95293" y="2854211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53074" y="2854211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192866" y="3418427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900284" y="44764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305190" y="3400396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012048" y="447935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175163" y="445475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470181" y="3385870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155491" y="5470877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6" idx="4"/>
              <a:endCxn id="28" idx="0"/>
            </p:cNvCxnSpPr>
            <p:nvPr/>
          </p:nvCxnSpPr>
          <p:spPr>
            <a:xfrm flipH="1">
              <a:off x="3448073" y="5019335"/>
              <a:ext cx="19672" cy="451542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4290441" y="444423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85459" y="3375353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4290441" y="561237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4567530" y="5008818"/>
              <a:ext cx="15493" cy="63797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2000516" y="56881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2277605" y="5084561"/>
              <a:ext cx="15493" cy="63797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/>
          <p:cNvSpPr/>
          <p:nvPr/>
        </p:nvSpPr>
        <p:spPr>
          <a:xfrm>
            <a:off x="2711702" y="6252706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28" idx="4"/>
            <a:endCxn id="42" idx="6"/>
          </p:cNvCxnSpPr>
          <p:nvPr/>
        </p:nvCxnSpPr>
        <p:spPr>
          <a:xfrm flipH="1">
            <a:off x="3296866" y="6035462"/>
            <a:ext cx="151207" cy="499537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27" y="5628901"/>
            <a:ext cx="1427436" cy="1169879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26D951C-FD85-D241-88FE-B959BD24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either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Vertices can store other information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Attributes (name, IP address,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Helper info for algorithms that we will perform on the graph</a:t>
            </a:r>
          </a:p>
          <a:p>
            <a:pPr lvl="1"/>
            <a:endParaRPr lang="en-US" dirty="0"/>
          </a:p>
          <a:p>
            <a:r>
              <a:rPr lang="en-US" dirty="0"/>
              <a:t>Want to be able to do the following operations: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Edge Membership</a:t>
            </a:r>
            <a:r>
              <a:rPr lang="en-US" dirty="0"/>
              <a:t>: Is edge e in E?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Neighbor Query</a:t>
            </a:r>
            <a:r>
              <a:rPr lang="en-US" dirty="0">
                <a:solidFill>
                  <a:schemeClr val="accent4"/>
                </a:solidFill>
              </a:rPr>
              <a:t>: </a:t>
            </a:r>
            <a:r>
              <a:rPr lang="en-US" dirty="0"/>
              <a:t>What are the neighbors of vertex v?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5FAB2-17E7-5442-BE66-E386A561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41" y="-29339"/>
            <a:ext cx="7886700" cy="1325563"/>
          </a:xfrm>
        </p:spPr>
        <p:txBody>
          <a:bodyPr/>
          <a:lstStyle/>
          <a:p>
            <a:r>
              <a:rPr lang="en-US" dirty="0"/>
              <a:t>Trade-offs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203" y="2626066"/>
            <a:ext cx="2670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Edge membership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Is e = {</a:t>
            </a:r>
            <a:r>
              <a:rPr lang="en-US" sz="2000" dirty="0" err="1">
                <a:solidFill>
                  <a:schemeClr val="accent4"/>
                </a:solidFill>
              </a:rPr>
              <a:t>v,w</a:t>
            </a:r>
            <a:r>
              <a:rPr lang="en-US" sz="2000" dirty="0">
                <a:solidFill>
                  <a:schemeClr val="accent4"/>
                </a:solidFill>
              </a:rPr>
              <a:t>} in 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203" y="4080168"/>
            <a:ext cx="2526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Neighbor query</a:t>
            </a:r>
          </a:p>
          <a:p>
            <a:r>
              <a:rPr lang="en-US" dirty="0">
                <a:solidFill>
                  <a:schemeClr val="accent4"/>
                </a:solidFill>
              </a:rPr>
              <a:t>Give me a list of v’s neighbors.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268" y="1176884"/>
            <a:ext cx="33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F6E6C"/>
                </a:solidFill>
              </a:rPr>
              <a:t>Say there are n vertices and m edges.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203" y="5272660"/>
            <a:ext cx="267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Space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38788" y="1103853"/>
                <a:ext cx="1682833" cy="1055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788" y="1103853"/>
                <a:ext cx="1682833" cy="1055995"/>
              </a:xfrm>
              <a:prstGeom prst="rect">
                <a:avLst/>
              </a:prstGeom>
              <a:blipFill>
                <a:blip r:embed="rId2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6701197" y="843982"/>
            <a:ext cx="2048355" cy="1405915"/>
            <a:chOff x="628650" y="2854211"/>
            <a:chExt cx="4524768" cy="3398495"/>
          </a:xfrm>
        </p:grpSpPr>
        <p:sp>
          <p:nvSpPr>
            <p:cNvPr id="11" name="Rectangle 10"/>
            <p:cNvSpPr/>
            <p:nvPr/>
          </p:nvSpPr>
          <p:spPr>
            <a:xfrm>
              <a:off x="628650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8343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88036" y="2858265"/>
              <a:ext cx="1128432" cy="11284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24986" y="2858986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6738" y="2854211"/>
              <a:ext cx="358589" cy="45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/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57082" y="2858264"/>
              <a:ext cx="358589" cy="45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95293" y="2854211"/>
              <a:ext cx="358589" cy="45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/>
                <a:t>3</a:t>
              </a:r>
              <a:endParaRPr lang="en-US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53075" y="2854211"/>
              <a:ext cx="358589" cy="45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192866" y="3418427"/>
              <a:ext cx="0" cy="10583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900284" y="44764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305190" y="3400396"/>
              <a:ext cx="0" cy="10583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012048" y="447935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175163" y="445475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470181" y="3385870"/>
              <a:ext cx="0" cy="10583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175163" y="5622895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3452252" y="5019335"/>
              <a:ext cx="15493" cy="63797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4290441" y="444423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585459" y="3375353"/>
              <a:ext cx="0" cy="10583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290442" y="5612379"/>
              <a:ext cx="585164" cy="5645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4567530" y="5008818"/>
              <a:ext cx="15493" cy="63797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2000516" y="56881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2277605" y="5084561"/>
              <a:ext cx="15493" cy="63797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/>
          <p:nvPr/>
        </p:nvCxnSpPr>
        <p:spPr>
          <a:xfrm>
            <a:off x="6311153" y="884158"/>
            <a:ext cx="0" cy="5767358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7041" y="3767837"/>
            <a:ext cx="844251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76268" y="5067720"/>
            <a:ext cx="844251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63806" y="884158"/>
            <a:ext cx="0" cy="5767358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6267" y="2467955"/>
            <a:ext cx="844251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23048" y="2729259"/>
            <a:ext cx="132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O(1)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80982" y="4063836"/>
            <a:ext cx="132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O(n)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13912" y="2658360"/>
            <a:ext cx="2141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O(</a:t>
            </a:r>
            <a:r>
              <a:rPr lang="en-US" sz="2800" dirty="0" err="1"/>
              <a:t>deg</a:t>
            </a:r>
            <a:r>
              <a:rPr lang="en-US" sz="2800" dirty="0"/>
              <a:t>(v)) </a:t>
            </a:r>
            <a:r>
              <a:rPr lang="en-US" sz="2000" dirty="0"/>
              <a:t>or</a:t>
            </a:r>
            <a:r>
              <a:rPr lang="en-US" sz="2800" dirty="0"/>
              <a:t> O(</a:t>
            </a:r>
            <a:r>
              <a:rPr lang="en-US" sz="2800" dirty="0" err="1"/>
              <a:t>deg</a:t>
            </a:r>
            <a:r>
              <a:rPr lang="en-US" sz="2800" dirty="0"/>
              <a:t>(w))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43124" y="4050421"/>
            <a:ext cx="2211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</a:t>
            </a:r>
            <a:r>
              <a:rPr lang="en-US" sz="4000" dirty="0" err="1"/>
              <a:t>deg</a:t>
            </a:r>
            <a:r>
              <a:rPr lang="en-US" sz="4000" dirty="0"/>
              <a:t>(v))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64922" y="5259959"/>
            <a:ext cx="132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O(n</a:t>
            </a:r>
            <a:r>
              <a:rPr lang="en-US" sz="4000" baseline="30000" dirty="0"/>
              <a:t>2</a:t>
            </a:r>
            <a:r>
              <a:rPr lang="en-US" sz="4000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72377" y="5272660"/>
            <a:ext cx="218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O(n + m)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183607" y="109911"/>
                <a:ext cx="30796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Generally better for </a:t>
                </a:r>
                <a:r>
                  <a:rPr lang="en-US" b="1" dirty="0">
                    <a:solidFill>
                      <a:srgbClr val="7030A0"/>
                    </a:solidFill>
                  </a:rPr>
                  <a:t>sparse</a:t>
                </a:r>
                <a:r>
                  <a:rPr lang="en-US" dirty="0">
                    <a:solidFill>
                      <a:srgbClr val="7030A0"/>
                    </a:solidFill>
                  </a:rPr>
                  <a:t> graphs (where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07" y="109911"/>
                <a:ext cx="3079677" cy="646331"/>
              </a:xfrm>
              <a:prstGeom prst="rect">
                <a:avLst/>
              </a:prstGeom>
              <a:blipFill>
                <a:blip r:embed="rId3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6756973" y="5967845"/>
            <a:ext cx="2194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We’ll assume this representation for the rest of the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267" y="5967845"/>
            <a:ext cx="472343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See Lecture 9 Python notebook for an actual implementation!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7571CC-2DC5-844E-B04C-11DB131A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27</a:t>
            </a:fld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6D65E28-3CCF-7546-AE0D-299164684A0A}"/>
              </a:ext>
            </a:extLst>
          </p:cNvPr>
          <p:cNvSpPr/>
          <p:nvPr/>
        </p:nvSpPr>
        <p:spPr>
          <a:xfrm>
            <a:off x="7825821" y="2413740"/>
            <a:ext cx="310720" cy="229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661D8-19A9-A24C-B24B-F0474728FED1}"/>
              </a:ext>
            </a:extLst>
          </p:cNvPr>
          <p:cNvCxnSpPr>
            <a:cxnSpLocks/>
            <a:stCxn id="25" idx="4"/>
          </p:cNvCxnSpPr>
          <p:nvPr/>
        </p:nvCxnSpPr>
        <p:spPr>
          <a:xfrm flipH="1">
            <a:off x="7976097" y="2222914"/>
            <a:ext cx="10354" cy="210351"/>
          </a:xfrm>
          <a:prstGeom prst="straightConnector1">
            <a:avLst/>
          </a:prstGeom>
          <a:ln w="28575">
            <a:solidFill>
              <a:schemeClr val="tx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0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3" grpId="0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Depth-first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85DCF-79EC-4948-B2F6-5D07679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2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explore a graph?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980329"/>
            <a:ext cx="4269684" cy="267036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79989" y="2408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658789" y="402764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V="1">
            <a:off x="1787318" y="4509546"/>
            <a:ext cx="957166" cy="1279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1787318" y="2973294"/>
            <a:ext cx="985253" cy="281539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772571" y="2973294"/>
            <a:ext cx="178800" cy="10543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1557183" y="3748926"/>
            <a:ext cx="1187300" cy="36139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407401" y="219656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102972" y="3088446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146551" y="173635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858808" y="212184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5" idx="2"/>
            <a:endCxn id="8" idx="6"/>
          </p:cNvCxnSpPr>
          <p:nvPr/>
        </p:nvCxnSpPr>
        <p:spPr>
          <a:xfrm flipH="1">
            <a:off x="3065153" y="2478856"/>
            <a:ext cx="1342248" cy="2121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2"/>
            <a:endCxn id="8" idx="6"/>
          </p:cNvCxnSpPr>
          <p:nvPr/>
        </p:nvCxnSpPr>
        <p:spPr>
          <a:xfrm flipH="1" flipV="1">
            <a:off x="3065153" y="2691002"/>
            <a:ext cx="3037819" cy="67973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6395554" y="2300944"/>
            <a:ext cx="43579" cy="7875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158258" y="2218262"/>
            <a:ext cx="3073988" cy="18920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8" idx="2"/>
            <a:endCxn id="15" idx="6"/>
          </p:cNvCxnSpPr>
          <p:nvPr/>
        </p:nvCxnSpPr>
        <p:spPr>
          <a:xfrm flipH="1">
            <a:off x="4992565" y="2404133"/>
            <a:ext cx="2866243" cy="7472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6" idx="1"/>
            <a:endCxn id="15" idx="6"/>
          </p:cNvCxnSpPr>
          <p:nvPr/>
        </p:nvCxnSpPr>
        <p:spPr>
          <a:xfrm flipH="1" flipV="1">
            <a:off x="4992565" y="2478856"/>
            <a:ext cx="1196102" cy="69227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3370739"/>
            <a:ext cx="4023072" cy="270024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6" idx="6"/>
            <a:endCxn id="18" idx="3"/>
          </p:cNvCxnSpPr>
          <p:nvPr/>
        </p:nvCxnSpPr>
        <p:spPr>
          <a:xfrm flipV="1">
            <a:off x="6688136" y="2603743"/>
            <a:ext cx="1256367" cy="76699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31" y="2421454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678466"/>
            <a:ext cx="2850218" cy="8708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40711" y="1361946"/>
            <a:ext cx="468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At each node, you can get a list of neighbors, and choose to go there if you want.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A767C-8BBD-9A45-884F-48F12039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6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rot="15189228">
            <a:off x="6218781" y="5737992"/>
            <a:ext cx="1652582" cy="2306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93" y="23537"/>
            <a:ext cx="7886700" cy="1325563"/>
          </a:xfrm>
        </p:spPr>
        <p:txBody>
          <a:bodyPr/>
          <a:lstStyle/>
          <a:p>
            <a:r>
              <a:rPr lang="en-US"/>
              <a:t>Roadmap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707109">
            <a:off x="1426319" y="1360930"/>
            <a:ext cx="4085497" cy="25451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051690">
            <a:off x="6300845" y="1287293"/>
            <a:ext cx="1652582" cy="2306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5902107">
            <a:off x="4724159" y="2255944"/>
            <a:ext cx="2399306" cy="5150143"/>
          </a:xfrm>
          <a:prstGeom prst="ellipse">
            <a:avLst/>
          </a:prstGeom>
          <a:solidFill>
            <a:srgbClr val="FFE0D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467718">
            <a:off x="1649492" y="2887997"/>
            <a:ext cx="2356849" cy="4823651"/>
          </a:xfrm>
          <a:prstGeom prst="ellipse">
            <a:avLst/>
          </a:prstGeom>
          <a:solidFill>
            <a:srgbClr val="FFBF00">
              <a:alpha val="22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439558">
            <a:off x="4254388" y="2381735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9669" y="517383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Graphs!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843160">
            <a:off x="362710" y="5582501"/>
            <a:ext cx="265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Longest, Shortest, Max and Min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3022463">
            <a:off x="6201711" y="2122266"/>
            <a:ext cx="177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Data structures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4896" y="1361246"/>
            <a:ext cx="6878049" cy="5317695"/>
          </a:xfrm>
          <a:custGeom>
            <a:avLst/>
            <a:gdLst>
              <a:gd name="connsiteX0" fmla="*/ 0 w 6878049"/>
              <a:gd name="connsiteY0" fmla="*/ 1585144 h 5317695"/>
              <a:gd name="connsiteX1" fmla="*/ 149902 w 6878049"/>
              <a:gd name="connsiteY1" fmla="*/ 1105459 h 5317695"/>
              <a:gd name="connsiteX2" fmla="*/ 674557 w 6878049"/>
              <a:gd name="connsiteY2" fmla="*/ 790665 h 5317695"/>
              <a:gd name="connsiteX3" fmla="*/ 1409076 w 6878049"/>
              <a:gd name="connsiteY3" fmla="*/ 1360291 h 5317695"/>
              <a:gd name="connsiteX4" fmla="*/ 2008682 w 6878049"/>
              <a:gd name="connsiteY4" fmla="*/ 1854967 h 5317695"/>
              <a:gd name="connsiteX5" fmla="*/ 2953062 w 6878049"/>
              <a:gd name="connsiteY5" fmla="*/ 1525183 h 5317695"/>
              <a:gd name="connsiteX6" fmla="*/ 3672590 w 6878049"/>
              <a:gd name="connsiteY6" fmla="*/ 505852 h 5317695"/>
              <a:gd name="connsiteX7" fmla="*/ 5171607 w 6878049"/>
              <a:gd name="connsiteY7" fmla="*/ 11177 h 5317695"/>
              <a:gd name="connsiteX8" fmla="*/ 6610662 w 6878049"/>
              <a:gd name="connsiteY8" fmla="*/ 955557 h 5317695"/>
              <a:gd name="connsiteX9" fmla="*/ 6865495 w 6878049"/>
              <a:gd name="connsiteY9" fmla="*/ 2919268 h 5317695"/>
              <a:gd name="connsiteX10" fmla="*/ 6430780 w 6878049"/>
              <a:gd name="connsiteY10" fmla="*/ 3503885 h 5317695"/>
              <a:gd name="connsiteX11" fmla="*/ 5966085 w 6878049"/>
              <a:gd name="connsiteY11" fmla="*/ 2499544 h 5317695"/>
              <a:gd name="connsiteX12" fmla="*/ 5681272 w 6878049"/>
              <a:gd name="connsiteY12" fmla="*/ 3578836 h 5317695"/>
              <a:gd name="connsiteX13" fmla="*/ 5081666 w 6878049"/>
              <a:gd name="connsiteY13" fmla="*/ 2544514 h 5317695"/>
              <a:gd name="connsiteX14" fmla="*/ 4197246 w 6878049"/>
              <a:gd name="connsiteY14" fmla="*/ 3623806 h 5317695"/>
              <a:gd name="connsiteX15" fmla="*/ 1753849 w 6878049"/>
              <a:gd name="connsiteY15" fmla="*/ 3518875 h 5317695"/>
              <a:gd name="connsiteX16" fmla="*/ 929390 w 6878049"/>
              <a:gd name="connsiteY16" fmla="*/ 3758718 h 5317695"/>
              <a:gd name="connsiteX17" fmla="*/ 1633928 w 6878049"/>
              <a:gd name="connsiteY17" fmla="*/ 4343334 h 5317695"/>
              <a:gd name="connsiteX18" fmla="*/ 4107305 w 6878049"/>
              <a:gd name="connsiteY18" fmla="*/ 4178442 h 5317695"/>
              <a:gd name="connsiteX19" fmla="*/ 5321508 w 6878049"/>
              <a:gd name="connsiteY19" fmla="*/ 4463255 h 5317695"/>
              <a:gd name="connsiteX20" fmla="*/ 6041036 w 6878049"/>
              <a:gd name="connsiteY20" fmla="*/ 5317695 h 531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8049" h="5317695">
                <a:moveTo>
                  <a:pt x="0" y="1585144"/>
                </a:moveTo>
                <a:cubicBezTo>
                  <a:pt x="18738" y="1411508"/>
                  <a:pt x="37476" y="1237872"/>
                  <a:pt x="149902" y="1105459"/>
                </a:cubicBezTo>
                <a:cubicBezTo>
                  <a:pt x="262328" y="973046"/>
                  <a:pt x="464695" y="748193"/>
                  <a:pt x="674557" y="790665"/>
                </a:cubicBezTo>
                <a:cubicBezTo>
                  <a:pt x="884419" y="833137"/>
                  <a:pt x="1186722" y="1182907"/>
                  <a:pt x="1409076" y="1360291"/>
                </a:cubicBezTo>
                <a:cubicBezTo>
                  <a:pt x="1631430" y="1537675"/>
                  <a:pt x="1751351" y="1827485"/>
                  <a:pt x="2008682" y="1854967"/>
                </a:cubicBezTo>
                <a:cubicBezTo>
                  <a:pt x="2266013" y="1882449"/>
                  <a:pt x="2675744" y="1750036"/>
                  <a:pt x="2953062" y="1525183"/>
                </a:cubicBezTo>
                <a:cubicBezTo>
                  <a:pt x="3230380" y="1300330"/>
                  <a:pt x="3302833" y="758186"/>
                  <a:pt x="3672590" y="505852"/>
                </a:cubicBezTo>
                <a:cubicBezTo>
                  <a:pt x="4042347" y="253518"/>
                  <a:pt x="4681928" y="-63774"/>
                  <a:pt x="5171607" y="11177"/>
                </a:cubicBezTo>
                <a:cubicBezTo>
                  <a:pt x="5661286" y="86128"/>
                  <a:pt x="6328347" y="470875"/>
                  <a:pt x="6610662" y="955557"/>
                </a:cubicBezTo>
                <a:cubicBezTo>
                  <a:pt x="6892977" y="1440239"/>
                  <a:pt x="6895475" y="2494547"/>
                  <a:pt x="6865495" y="2919268"/>
                </a:cubicBezTo>
                <a:cubicBezTo>
                  <a:pt x="6835515" y="3343989"/>
                  <a:pt x="6580682" y="3573839"/>
                  <a:pt x="6430780" y="3503885"/>
                </a:cubicBezTo>
                <a:cubicBezTo>
                  <a:pt x="6280878" y="3433931"/>
                  <a:pt x="6091003" y="2487052"/>
                  <a:pt x="5966085" y="2499544"/>
                </a:cubicBezTo>
                <a:cubicBezTo>
                  <a:pt x="5841167" y="2512036"/>
                  <a:pt x="5828675" y="3571341"/>
                  <a:pt x="5681272" y="3578836"/>
                </a:cubicBezTo>
                <a:cubicBezTo>
                  <a:pt x="5533869" y="3586331"/>
                  <a:pt x="5329004" y="2537019"/>
                  <a:pt x="5081666" y="2544514"/>
                </a:cubicBezTo>
                <a:cubicBezTo>
                  <a:pt x="4834328" y="2552009"/>
                  <a:pt x="4751882" y="3461413"/>
                  <a:pt x="4197246" y="3623806"/>
                </a:cubicBezTo>
                <a:cubicBezTo>
                  <a:pt x="3642610" y="3786199"/>
                  <a:pt x="2298491" y="3496390"/>
                  <a:pt x="1753849" y="3518875"/>
                </a:cubicBezTo>
                <a:cubicBezTo>
                  <a:pt x="1209207" y="3541360"/>
                  <a:pt x="949377" y="3621308"/>
                  <a:pt x="929390" y="3758718"/>
                </a:cubicBezTo>
                <a:cubicBezTo>
                  <a:pt x="909403" y="3896128"/>
                  <a:pt x="1104276" y="4273380"/>
                  <a:pt x="1633928" y="4343334"/>
                </a:cubicBezTo>
                <a:cubicBezTo>
                  <a:pt x="2163580" y="4413288"/>
                  <a:pt x="3492708" y="4158455"/>
                  <a:pt x="4107305" y="4178442"/>
                </a:cubicBezTo>
                <a:cubicBezTo>
                  <a:pt x="4721902" y="4198429"/>
                  <a:pt x="4999220" y="4273380"/>
                  <a:pt x="5321508" y="4463255"/>
                </a:cubicBezTo>
                <a:cubicBezTo>
                  <a:pt x="5643796" y="4653130"/>
                  <a:pt x="6041036" y="5317695"/>
                  <a:pt x="6041036" y="531769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71646" y="2549150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9316" y="2946633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8930" y="1855985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42634" y="4912837"/>
            <a:ext cx="243834" cy="247698"/>
          </a:xfrm>
          <a:prstGeom prst="ellipse">
            <a:avLst/>
          </a:prstGeom>
          <a:solidFill>
            <a:srgbClr val="CF6E6C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7146" y="4890108"/>
            <a:ext cx="243834" cy="2476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2891" y="2169093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Asymptotic Analysis</a:t>
            </a:r>
          </a:p>
        </p:txBody>
      </p:sp>
      <p:sp>
        <p:nvSpPr>
          <p:cNvPr id="20" name="TextBox 19"/>
          <p:cNvSpPr txBox="1"/>
          <p:nvPr/>
        </p:nvSpPr>
        <p:spPr>
          <a:xfrm rot="20402520">
            <a:off x="2792614" y="3178663"/>
            <a:ext cx="17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Recurrences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21310332">
            <a:off x="3259695" y="1579997"/>
            <a:ext cx="149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Randomized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5952" y="4268115"/>
            <a:ext cx="17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97553" y="4540789"/>
            <a:ext cx="177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746300">
            <a:off x="1559261" y="1291860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lectures</a:t>
            </a:r>
          </a:p>
        </p:txBody>
      </p:sp>
      <p:sp>
        <p:nvSpPr>
          <p:cNvPr id="25" name="TextBox 24"/>
          <p:cNvSpPr txBox="1"/>
          <p:nvPr/>
        </p:nvSpPr>
        <p:spPr>
          <a:xfrm rot="3040279">
            <a:off x="7262222" y="1855954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 </a:t>
            </a:r>
            <a:r>
              <a:rPr lang="en-US" b="1" dirty="0"/>
              <a:t>lectures</a:t>
            </a:r>
          </a:p>
        </p:txBody>
      </p:sp>
      <p:sp>
        <p:nvSpPr>
          <p:cNvPr id="26" name="TextBox 25"/>
          <p:cNvSpPr txBox="1"/>
          <p:nvPr/>
        </p:nvSpPr>
        <p:spPr>
          <a:xfrm rot="20906463">
            <a:off x="3965768" y="6058732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 lectures</a:t>
            </a:r>
          </a:p>
        </p:txBody>
      </p:sp>
      <p:sp>
        <p:nvSpPr>
          <p:cNvPr id="29" name="Oval 28"/>
          <p:cNvSpPr/>
          <p:nvPr/>
        </p:nvSpPr>
        <p:spPr>
          <a:xfrm>
            <a:off x="810104" y="2872965"/>
            <a:ext cx="243834" cy="247698"/>
          </a:xfrm>
          <a:prstGeom prst="ellipse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702200">
            <a:off x="-8905" y="2656828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class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 rot="21431565">
            <a:off x="40473" y="3118024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Divide and conquer</a:t>
            </a:r>
            <a:endParaRPr lang="en-US" dirty="0"/>
          </a:p>
        </p:txBody>
      </p:sp>
      <p:sp>
        <p:nvSpPr>
          <p:cNvPr id="33" name="Triangle 32"/>
          <p:cNvSpPr/>
          <p:nvPr/>
        </p:nvSpPr>
        <p:spPr>
          <a:xfrm>
            <a:off x="6029679" y="3993841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98766" y="3622186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37" name="TextBox 36"/>
          <p:cNvSpPr txBox="1"/>
          <p:nvPr/>
        </p:nvSpPr>
        <p:spPr>
          <a:xfrm rot="3406427">
            <a:off x="7632562" y="6494276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lecture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32754" y="6027003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</a:p>
          <a:p>
            <a:r>
              <a:rPr lang="en-US" sz="2400" dirty="0"/>
              <a:t>Future!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4536" y="28138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More detailed schedule on the website!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7234843" y="3369702"/>
            <a:ext cx="1280506" cy="1151981"/>
          </a:xfrm>
          <a:prstGeom prst="star5">
            <a:avLst/>
          </a:prstGeom>
          <a:solidFill>
            <a:srgbClr val="FFC000"/>
          </a:solidFill>
          <a:ln w="31750">
            <a:solidFill>
              <a:schemeClr val="tx1"/>
            </a:solidFill>
          </a:ln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3837184">
            <a:off x="7788695" y="3386829"/>
            <a:ext cx="177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F6E6C"/>
                </a:solidFill>
              </a:rPr>
              <a:t>We are here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9354818-B419-3647-AA4E-EC21FD3C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31" y="2421454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D59F8B-1C58-7A41-BC13-F4ECD9D1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13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31" y="2421454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858751-47FF-A341-88C1-69D4EAAC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42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731" y="3636848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A0A0B-EB91-B34C-8884-EA222663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1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84" y="5098472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49F9C-B53F-5743-B77A-9E909B05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12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859" y="4522619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F4639-D81E-7742-B041-2B6119A1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8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788" y="2255777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FEEED-6A09-514B-9186-A1580998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788" y="2255777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ACAD1-C323-CF4C-A28D-53BDC15A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5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724" y="4483682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87829-C8DE-E142-BD51-9CE5C990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67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27048">
            <a:off x="2004552" y="1347998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03CB-E931-5F4B-851C-481839AF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27048">
            <a:off x="2004552" y="1347998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25923-25EC-5E4D-A4DE-D64D52F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0: Graphs and terminology</a:t>
            </a:r>
          </a:p>
          <a:p>
            <a:endParaRPr lang="en-US" dirty="0"/>
          </a:p>
          <a:p>
            <a:r>
              <a:rPr lang="en-US" dirty="0"/>
              <a:t>Part 1: Depth-first search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Application: topological sorting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Application: in-order traversal of BSTs</a:t>
            </a:r>
          </a:p>
          <a:p>
            <a:r>
              <a:rPr lang="en-US" dirty="0"/>
              <a:t>Part 2: Breadth-first search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Application: shortest paths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Application (if time): is a graph bipartite?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D5901-677A-5E4E-8BED-94939F9F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91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168" y="4522619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FFB653-1DD4-3C46-8346-C145D93F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1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766" y="5095894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F8980-ED30-B34E-9BBF-A72FF0BF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06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589" y="3697606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60D66-254C-0546-AC1F-6310157F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07" y="2541538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E7F95-ADD1-9641-90A9-819976F9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23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167" y="1341468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FAED8-9EC4-F74B-A1A8-CFAAC817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8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07" y="2552809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774928">
            <a:off x="5968370" y="5293777"/>
            <a:ext cx="300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ea typeface="Phosphate Inline" charset="0"/>
                <a:cs typeface="Phosphate Inline" charset="0"/>
              </a:rPr>
              <a:t>Labyrinth:</a:t>
            </a:r>
            <a:r>
              <a:rPr lang="en-US" sz="24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explored!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F0A6F-BC1D-A242-B469-622ED4A7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pseudocode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vertex keeps track of whether it is:</a:t>
            </a:r>
          </a:p>
          <a:p>
            <a:pPr lvl="1"/>
            <a:r>
              <a:rPr lang="en-US" dirty="0"/>
              <a:t>Unvisited</a:t>
            </a:r>
          </a:p>
          <a:p>
            <a:pPr lvl="1"/>
            <a:r>
              <a:rPr lang="en-US" dirty="0"/>
              <a:t>In progress</a:t>
            </a:r>
          </a:p>
          <a:p>
            <a:pPr lvl="1"/>
            <a:r>
              <a:rPr lang="en-US" dirty="0"/>
              <a:t>All done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Each vertex will also keep track of:</a:t>
            </a:r>
          </a:p>
          <a:p>
            <a:pPr lvl="1"/>
            <a:r>
              <a:rPr lang="en-US" dirty="0"/>
              <a:t>The time we </a:t>
            </a:r>
            <a:r>
              <a:rPr lang="en-US" sz="2800" b="1" dirty="0">
                <a:solidFill>
                  <a:schemeClr val="accent6"/>
                </a:solidFill>
              </a:rPr>
              <a:t>first enter 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time we finish with it and mark it </a:t>
            </a:r>
            <a:r>
              <a:rPr lang="en-US" sz="2800" b="1" dirty="0">
                <a:solidFill>
                  <a:schemeClr val="accent1"/>
                </a:solidFill>
              </a:rPr>
              <a:t>all done</a:t>
            </a:r>
            <a:r>
              <a:rPr lang="en-US" dirty="0"/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4621" y="2327664"/>
            <a:ext cx="633226" cy="1099727"/>
            <a:chOff x="2514621" y="2327664"/>
            <a:chExt cx="633226" cy="1099727"/>
          </a:xfrm>
        </p:grpSpPr>
        <p:sp>
          <p:nvSpPr>
            <p:cNvPr id="8" name="Oval 7"/>
            <p:cNvSpPr/>
            <p:nvPr/>
          </p:nvSpPr>
          <p:spPr>
            <a:xfrm>
              <a:off x="2675660" y="2327664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855265" y="2735258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14621" y="3110489"/>
              <a:ext cx="292582" cy="31690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781" y="2893709"/>
            <a:ext cx="1675171" cy="2227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5948" y="5850234"/>
            <a:ext cx="783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You might have seen other ways to implement DFS than what we are about to go through.  This way has more bookkeeping – the bookkeeping will be useful later!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EEEA6-2D0B-8343-9AFD-56656779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3617" y="298916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2577329" y="410885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813086" y="347106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868494" y="200899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34" y="2143595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898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110817" y="1349059"/>
            <a:ext cx="5148804" cy="4969903"/>
          </a:xfrm>
        </p:spPr>
        <p:txBody>
          <a:bodyPr/>
          <a:lstStyle/>
          <a:p>
            <a:r>
              <a:rPr lang="en-US" sz="2800" b="1" dirty="0">
                <a:ea typeface="Courier" charset="0"/>
                <a:cs typeface="Courier" charset="0"/>
              </a:rPr>
              <a:t>DFS</a:t>
            </a:r>
            <a:r>
              <a:rPr lang="en-US" sz="2800" dirty="0">
                <a:ea typeface="Courier" charset="0"/>
                <a:cs typeface="Courier" charset="0"/>
              </a:rPr>
              <a:t>(w, </a:t>
            </a:r>
            <a:r>
              <a:rPr lang="en-US" sz="2800" dirty="0" err="1">
                <a:ea typeface="Courier" charset="0"/>
                <a:cs typeface="Courier" charset="0"/>
              </a:rPr>
              <a:t>currentTime</a:t>
            </a:r>
            <a:r>
              <a:rPr lang="en-US" sz="2800" dirty="0">
                <a:ea typeface="Courier" charset="0"/>
                <a:cs typeface="Courier" charset="0"/>
              </a:rPr>
              <a:t>)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1"/>
            <a:r>
              <a:rPr lang="en-US" sz="2400" dirty="0" err="1">
                <a:ea typeface="Courier" charset="0"/>
                <a:cs typeface="Courier" charset="0"/>
              </a:rPr>
              <a:t>w.startTime</a:t>
            </a:r>
            <a:r>
              <a:rPr lang="en-US" sz="2400" dirty="0">
                <a:ea typeface="Courier" charset="0"/>
                <a:cs typeface="Courier" charset="0"/>
              </a:rPr>
              <a:t> = </a:t>
            </a:r>
            <a:r>
              <a:rPr lang="en-US" sz="2400" dirty="0" err="1">
                <a:ea typeface="Courier" charset="0"/>
                <a:cs typeface="Courier" charset="0"/>
              </a:rPr>
              <a:t>currentTime</a:t>
            </a:r>
            <a:endParaRPr lang="en-US" sz="2400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sz="2400" b="1" dirty="0">
                <a:ea typeface="Courier" charset="0"/>
                <a:cs typeface="Courier" charset="0"/>
              </a:rPr>
              <a:t>for</a:t>
            </a:r>
            <a:r>
              <a:rPr lang="en-US" sz="2400" dirty="0">
                <a:ea typeface="Courier" charset="0"/>
                <a:cs typeface="Courier" charset="0"/>
              </a:rPr>
              <a:t> v in </a:t>
            </a:r>
            <a:r>
              <a:rPr lang="en-US" sz="2400" dirty="0" err="1">
                <a:ea typeface="Courier" charset="0"/>
                <a:cs typeface="Courier" charset="0"/>
              </a:rPr>
              <a:t>w.neighbors</a:t>
            </a:r>
            <a:r>
              <a:rPr lang="en-US" sz="2400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sz="2400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83397" y="5261716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5979" y="5207320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2283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5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46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83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 rot="3558281">
            <a:off x="1060707" y="3949896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9212" y="3101734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8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C71E6-05FA-934D-853C-3332C724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85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3617" y="298916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2577329" y="410885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813086" y="347106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868494" y="200899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34" y="2143595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898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110817" y="1349059"/>
            <a:ext cx="5148804" cy="4969903"/>
          </a:xfrm>
        </p:spPr>
        <p:txBody>
          <a:bodyPr/>
          <a:lstStyle/>
          <a:p>
            <a:r>
              <a:rPr lang="en-US" sz="2800" b="1" dirty="0">
                <a:ea typeface="Courier" charset="0"/>
                <a:cs typeface="Courier" charset="0"/>
              </a:rPr>
              <a:t>DFS</a:t>
            </a:r>
            <a:r>
              <a:rPr lang="en-US" sz="2800" dirty="0">
                <a:ea typeface="Courier" charset="0"/>
                <a:cs typeface="Courier" charset="0"/>
              </a:rPr>
              <a:t>(w, </a:t>
            </a:r>
            <a:r>
              <a:rPr lang="en-US" sz="2800" dirty="0" err="1">
                <a:ea typeface="Courier" charset="0"/>
                <a:cs typeface="Courier" charset="0"/>
              </a:rPr>
              <a:t>currentTime</a:t>
            </a:r>
            <a:r>
              <a:rPr lang="en-US" sz="2800" dirty="0">
                <a:ea typeface="Courier" charset="0"/>
                <a:cs typeface="Courier" charset="0"/>
              </a:rPr>
              <a:t>)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1"/>
            <a:r>
              <a:rPr lang="en-US" sz="2400" dirty="0" err="1">
                <a:ea typeface="Courier" charset="0"/>
                <a:cs typeface="Courier" charset="0"/>
              </a:rPr>
              <a:t>w.startTime</a:t>
            </a:r>
            <a:r>
              <a:rPr lang="en-US" sz="2400" dirty="0">
                <a:ea typeface="Courier" charset="0"/>
                <a:cs typeface="Courier" charset="0"/>
              </a:rPr>
              <a:t> = </a:t>
            </a:r>
            <a:r>
              <a:rPr lang="en-US" sz="2400" dirty="0" err="1">
                <a:ea typeface="Courier" charset="0"/>
                <a:cs typeface="Courier" charset="0"/>
              </a:rPr>
              <a:t>currentTime</a:t>
            </a:r>
            <a:endParaRPr lang="en-US" sz="2400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sz="2400" b="1" dirty="0">
                <a:ea typeface="Courier" charset="0"/>
                <a:cs typeface="Courier" charset="0"/>
              </a:rPr>
              <a:t>for</a:t>
            </a:r>
            <a:r>
              <a:rPr lang="en-US" sz="2400" dirty="0">
                <a:ea typeface="Courier" charset="0"/>
                <a:cs typeface="Courier" charset="0"/>
              </a:rPr>
              <a:t> v in </a:t>
            </a:r>
            <a:r>
              <a:rPr lang="en-US" sz="2400" dirty="0" err="1">
                <a:ea typeface="Courier" charset="0"/>
                <a:cs typeface="Courier" charset="0"/>
              </a:rPr>
              <a:t>w.neighbors</a:t>
            </a:r>
            <a:r>
              <a:rPr lang="en-US" sz="2400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sz="2400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83397" y="5261716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5979" y="5207320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2283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5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46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83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34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22" name="Triangle 21"/>
          <p:cNvSpPr/>
          <p:nvPr/>
        </p:nvSpPr>
        <p:spPr>
          <a:xfrm rot="3558281">
            <a:off x="1060707" y="3949896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8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9212" y="3101734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B0CF-ACEA-4944-9DF7-7BC3A382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7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3617" y="298916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2577329" y="410885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813086" y="347106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868494" y="200899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603" y="3303353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898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110817" y="1349059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w.startTime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83397" y="5261716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5979" y="5207320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2283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5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46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83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34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22" name="Triangle 21"/>
          <p:cNvSpPr/>
          <p:nvPr/>
        </p:nvSpPr>
        <p:spPr>
          <a:xfrm rot="3558281">
            <a:off x="1060707" y="3949896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8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1076" y="4196244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44944-9E71-3D46-8365-9DAE4667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6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0: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3346-06EC-EE44-BA5D-2C5D1276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27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3617" y="298916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2577329" y="410885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813086" y="3471066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868494" y="200899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344" y="3289210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898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110817" y="1349059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w.startTime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83397" y="5261716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5979" y="5207320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2283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5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46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83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34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6356" y="4658128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 1</a:t>
            </a:r>
          </a:p>
        </p:txBody>
      </p:sp>
      <p:sp>
        <p:nvSpPr>
          <p:cNvPr id="23" name="Triangle 22"/>
          <p:cNvSpPr/>
          <p:nvPr/>
        </p:nvSpPr>
        <p:spPr>
          <a:xfrm rot="3558281">
            <a:off x="1060707" y="3949896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8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61076" y="4196244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DCCA0D-EE42-A340-A5F7-46A4E588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99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3617" y="298916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2577329" y="410885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813086" y="3471066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868494" y="200899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898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110817" y="1349059"/>
            <a:ext cx="5148804" cy="4969903"/>
          </a:xfrm>
        </p:spPr>
        <p:txBody>
          <a:bodyPr>
            <a:normAutofit/>
          </a:bodyPr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w.startTime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83397" y="5254491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5979" y="520009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2283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5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46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83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34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6356" y="4658128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 1</a:t>
            </a:r>
          </a:p>
        </p:txBody>
      </p:sp>
      <p:sp>
        <p:nvSpPr>
          <p:cNvPr id="23" name="Triangle 22"/>
          <p:cNvSpPr/>
          <p:nvPr/>
        </p:nvSpPr>
        <p:spPr>
          <a:xfrm rot="3558281">
            <a:off x="1060707" y="3949896"/>
            <a:ext cx="1179860" cy="220321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344" y="3289210"/>
            <a:ext cx="721144" cy="1022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634" y="5975945"/>
            <a:ext cx="180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until </a:t>
            </a:r>
            <a:r>
              <a:rPr lang="en-US" dirty="0" err="1"/>
              <a:t>currentTime</a:t>
            </a:r>
            <a:r>
              <a:rPr lang="en-US" dirty="0"/>
              <a:t> = 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5839" y="1349059"/>
            <a:ext cx="2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A82E7F-2E30-DA4E-BB0B-A8D17AD9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6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29792 0.14375 L -0.17848 0.13588 L -0.27848 0.27176 L -0.20191 0.24051 L -0.2823 0.44444 L 1.11111E-6 3.33333E-6 Z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D3A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3617" y="298916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2577329" y="4108850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813086" y="3471066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868494" y="200899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898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110817" y="1349059"/>
            <a:ext cx="5148804" cy="4969903"/>
          </a:xfrm>
        </p:spPr>
        <p:txBody>
          <a:bodyPr>
            <a:normAutofit/>
          </a:bodyPr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w.startTime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83397" y="5254491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5979" y="520009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2283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5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46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83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34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6356" y="4658128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 1</a:t>
            </a:r>
          </a:p>
        </p:txBody>
      </p:sp>
      <p:sp>
        <p:nvSpPr>
          <p:cNvPr id="23" name="Triangle 22"/>
          <p:cNvSpPr/>
          <p:nvPr/>
        </p:nvSpPr>
        <p:spPr>
          <a:xfrm rot="3558281">
            <a:off x="1060707" y="3949896"/>
            <a:ext cx="1179860" cy="2203211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344" y="3289210"/>
            <a:ext cx="721144" cy="1022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634" y="5975945"/>
            <a:ext cx="180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until </a:t>
            </a:r>
            <a:r>
              <a:rPr lang="en-US" dirty="0" err="1"/>
              <a:t>currentTime</a:t>
            </a:r>
            <a:r>
              <a:rPr lang="en-US" dirty="0"/>
              <a:t> = 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5839" y="1349059"/>
            <a:ext cx="2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A82E7F-2E30-DA4E-BB0B-A8D17AD9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34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3617" y="298916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2577329" y="410885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813086" y="3471066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868494" y="200899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898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110817" y="1349059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w.startTime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304554" y="5298417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1435" y="525773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2283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5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46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83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34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6356" y="4658128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 1</a:t>
            </a:r>
          </a:p>
        </p:txBody>
      </p:sp>
      <p:sp>
        <p:nvSpPr>
          <p:cNvPr id="23" name="Triangle 22"/>
          <p:cNvSpPr/>
          <p:nvPr/>
        </p:nvSpPr>
        <p:spPr>
          <a:xfrm rot="3558281">
            <a:off x="1060707" y="3949896"/>
            <a:ext cx="1179860" cy="2203211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336" y="3326492"/>
            <a:ext cx="721144" cy="10227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47043" y="4870214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End: 21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9630" y="5995796"/>
            <a:ext cx="180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until </a:t>
            </a:r>
            <a:r>
              <a:rPr lang="en-US" dirty="0" err="1"/>
              <a:t>currentTime</a:t>
            </a:r>
            <a:r>
              <a:rPr lang="en-US" dirty="0"/>
              <a:t> = 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8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61076" y="4182753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26C5A8-79D1-8F43-8E3C-6FB2CD21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91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3617" y="298916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2577329" y="410885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813086" y="3471066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868494" y="200899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898781" y="2490894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110817" y="1349059"/>
            <a:ext cx="5148804" cy="4969903"/>
          </a:xfrm>
        </p:spPr>
        <p:txBody>
          <a:bodyPr/>
          <a:lstStyle/>
          <a:p>
            <a:r>
              <a:rPr lang="en-US" b="1" dirty="0">
                <a:ea typeface="Courier" charset="0"/>
                <a:cs typeface="Courier" charset="0"/>
              </a:rPr>
              <a:t>DFS</a:t>
            </a:r>
            <a:r>
              <a:rPr lang="en-US" dirty="0">
                <a:ea typeface="Courier" charset="0"/>
                <a:cs typeface="Courier" charset="0"/>
              </a:rPr>
              <a:t>(w,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w.startTime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6"/>
                </a:solidFill>
                <a:ea typeface="Courier" charset="0"/>
                <a:cs typeface="Courier" charset="0"/>
              </a:rPr>
              <a:t>in progress</a:t>
            </a:r>
            <a:r>
              <a:rPr lang="en-US" dirty="0">
                <a:solidFill>
                  <a:schemeClr val="accent6"/>
                </a:solidFill>
                <a:ea typeface="Courier" charset="0"/>
                <a:cs typeface="Courier" charset="0"/>
              </a:rPr>
              <a:t>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for</a:t>
            </a:r>
            <a:r>
              <a:rPr lang="en-US" dirty="0">
                <a:ea typeface="Courier" charset="0"/>
                <a:cs typeface="Courier" charset="0"/>
              </a:rPr>
              <a:t> v in </a:t>
            </a:r>
            <a:r>
              <a:rPr lang="en-US" dirty="0" err="1">
                <a:ea typeface="Courier" charset="0"/>
                <a:cs typeface="Courier" charset="0"/>
              </a:rPr>
              <a:t>w.neighbors</a:t>
            </a:r>
            <a:r>
              <a:rPr lang="en-US" dirty="0"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if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v is </a:t>
            </a:r>
            <a:r>
              <a:rPr lang="en-US" sz="2400" b="1" dirty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a typeface="Courier" charset="0"/>
                <a:cs typeface="Courier" charset="0"/>
              </a:rPr>
              <a:t>unvisited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: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        = </a:t>
            </a:r>
            <a:r>
              <a:rPr lang="en-US" sz="2400" b="1" dirty="0">
                <a:solidFill>
                  <a:schemeClr val="accent4"/>
                </a:solidFill>
                <a:ea typeface="Courier" charset="0"/>
                <a:cs typeface="Courier" charset="0"/>
              </a:rPr>
              <a:t>DFS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(v, 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currentTime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 += 1</a:t>
            </a:r>
          </a:p>
          <a:p>
            <a:pPr lvl="1"/>
            <a:r>
              <a:rPr lang="en-US" dirty="0" err="1">
                <a:ea typeface="Courier" charset="0"/>
                <a:cs typeface="Courier" charset="0"/>
              </a:rPr>
              <a:t>w.finishTime</a:t>
            </a:r>
            <a:r>
              <a:rPr lang="en-US" dirty="0">
                <a:ea typeface="Courier" charset="0"/>
                <a:cs typeface="Courier" charset="0"/>
              </a:rPr>
              <a:t> =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endParaRPr lang="en-US" dirty="0"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Mark w as </a:t>
            </a:r>
            <a:r>
              <a:rPr lang="en-US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a typeface="Courier" charset="0"/>
                <a:cs typeface="Courier" charset="0"/>
              </a:rPr>
              <a:t>all done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currentTime</a:t>
            </a: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lvl="1"/>
            <a:endParaRPr lang="en-US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a typeface="Courier" charset="0"/>
              <a:cs typeface="Courier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304554" y="5298417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1435" y="525773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37" name="Oval 36"/>
          <p:cNvSpPr/>
          <p:nvPr/>
        </p:nvSpPr>
        <p:spPr>
          <a:xfrm>
            <a:off x="2283397" y="5782919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5979" y="577026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46356" y="6269085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83397" y="6277452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34" y="3553748"/>
            <a:ext cx="8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6356" y="4658128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 1</a:t>
            </a:r>
          </a:p>
        </p:txBody>
      </p:sp>
      <p:sp>
        <p:nvSpPr>
          <p:cNvPr id="23" name="Triangle 22"/>
          <p:cNvSpPr/>
          <p:nvPr/>
        </p:nvSpPr>
        <p:spPr>
          <a:xfrm rot="3558281">
            <a:off x="1060707" y="3949896"/>
            <a:ext cx="1179860" cy="2203211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27" y="2222397"/>
            <a:ext cx="721144" cy="10227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47043" y="4870214"/>
            <a:ext cx="1534838" cy="36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End: 21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9630" y="5995796"/>
            <a:ext cx="180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until </a:t>
            </a:r>
            <a:r>
              <a:rPr lang="en-US" dirty="0" err="1"/>
              <a:t>currentTime</a:t>
            </a:r>
            <a:r>
              <a:rPr lang="en-US" dirty="0"/>
              <a:t> = 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8634" y="1351479"/>
            <a:ext cx="232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currentTime</a:t>
            </a:r>
            <a:r>
              <a:rPr lang="en-US" dirty="0"/>
              <a:t> = 22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25268" y="3091365"/>
            <a:ext cx="61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0F9657-4FBD-644D-8117-90AEB71E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53E57-B3A9-F742-9AD4-3438B5D7B97D}"/>
              </a:ext>
            </a:extLst>
          </p:cNvPr>
          <p:cNvSpPr txBox="1"/>
          <p:nvPr/>
        </p:nvSpPr>
        <p:spPr>
          <a:xfrm>
            <a:off x="1043221" y="2008991"/>
            <a:ext cx="6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F6E6C"/>
                </a:solidFill>
              </a:rPr>
              <a:t>etc</a:t>
            </a:r>
            <a:endParaRPr lang="en-US" dirty="0">
              <a:solidFill>
                <a:srgbClr val="CF6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3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A19F-996E-B04F-94E8-DFE699D6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7079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This is not the only way to write DFS!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087B-33F9-0A48-A02D-CBB8C75E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the lecture notes for an iterative version (using stacks)! If your graph is large and stack overflow a concern, use this version.</a:t>
            </a:r>
          </a:p>
          <a:p>
            <a:r>
              <a:rPr lang="en-US" dirty="0"/>
              <a:t>(Or figure out how to do it yourself!)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292B4-42CE-CD43-9D0C-C0BA7D9F26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0930" y="4699384"/>
            <a:ext cx="1856036" cy="1899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C7BC1-56A0-9D4C-9ACA-8AB0767F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1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finds all the nodes reachable from the starting point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2732" y="1870468"/>
            <a:ext cx="3770634" cy="3275273"/>
            <a:chOff x="962731" y="1870468"/>
            <a:chExt cx="5083301" cy="4482804"/>
          </a:xfrm>
        </p:grpSpPr>
        <p:sp>
          <p:nvSpPr>
            <p:cNvPr id="13" name="Oval 12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22" idx="0"/>
              <a:endCxn id="2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2" idx="0"/>
              <a:endCxn id="20" idx="4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1" idx="1"/>
              <a:endCxn id="20" idx="4"/>
            </p:cNvCxnSpPr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1" idx="2"/>
              <a:endCxn id="1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>
              <a:stCxn id="28" idx="2"/>
              <a:endCxn id="20" idx="5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8" idx="0"/>
              <a:endCxn id="29" idx="4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7"/>
              <a:endCxn id="29" idx="3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8" idx="2"/>
              <a:endCxn id="2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731" y="2421454"/>
              <a:ext cx="721144" cy="1022714"/>
            </a:xfrm>
            <a:prstGeom prst="rect">
              <a:avLst/>
            </a:prstGeom>
            <a:noFill/>
          </p:spPr>
        </p:pic>
        <p:cxnSp>
          <p:nvCxnSpPr>
            <p:cNvPr id="30" name="Straight Connector 29"/>
            <p:cNvCxnSpPr>
              <a:stCxn id="27" idx="3"/>
              <a:endCxn id="1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</p:grpSp>
      <p:sp>
        <p:nvSpPr>
          <p:cNvPr id="33" name="Oval 32"/>
          <p:cNvSpPr/>
          <p:nvPr/>
        </p:nvSpPr>
        <p:spPr>
          <a:xfrm rot="9772353">
            <a:off x="8231314" y="444922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 rot="9772353">
            <a:off x="7488589" y="5745819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 rot="9772353">
            <a:off x="6385708" y="416193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 rot="9772353">
            <a:off x="7378936" y="2783990"/>
            <a:ext cx="434056" cy="4125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9772353" flipV="1">
            <a:off x="6580814" y="3349362"/>
            <a:ext cx="1201519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9772353" flipV="1">
            <a:off x="7267059" y="3246022"/>
            <a:ext cx="767463" cy="245026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9772353" flipH="1" flipV="1">
            <a:off x="7001582" y="4365489"/>
            <a:ext cx="434056" cy="14863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49" idx="5"/>
          </p:cNvCxnSpPr>
          <p:nvPr/>
        </p:nvCxnSpPr>
        <p:spPr>
          <a:xfrm rot="9772353" flipH="1" flipV="1">
            <a:off x="6880107" y="4096662"/>
            <a:ext cx="1308660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rot="9772353">
            <a:off x="6155101" y="6107974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 rot="9772353">
            <a:off x="5103741" y="3916770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 rot="9772353">
            <a:off x="5170779" y="5608193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9772353" flipH="1" flipV="1">
            <a:off x="5837120" y="3806285"/>
            <a:ext cx="1369943" cy="230442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9772353" flipV="1">
            <a:off x="5137260" y="4356907"/>
            <a:ext cx="434056" cy="12236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9772353" flipV="1">
            <a:off x="5355248" y="4724990"/>
            <a:ext cx="1280047" cy="7326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9772353" flipH="1">
            <a:off x="5421447" y="3350380"/>
            <a:ext cx="2073840" cy="4125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9" idx="6"/>
          </p:cNvCxnSpPr>
          <p:nvPr/>
        </p:nvCxnSpPr>
        <p:spPr>
          <a:xfrm rot="9772353" flipH="1">
            <a:off x="6307315" y="5010568"/>
            <a:ext cx="2102146" cy="82790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17319" y="5814444"/>
            <a:ext cx="438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F6E6C"/>
                </a:solidFill>
              </a:rPr>
              <a:t>One application of DFS</a:t>
            </a:r>
            <a:r>
              <a:rPr lang="en-US" sz="2400" dirty="0"/>
              <a:t>: finding connected components</a:t>
            </a:r>
            <a:r>
              <a:rPr lang="en-US" dirty="0"/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52625" y="1828909"/>
            <a:ext cx="3525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F6E6C"/>
                </a:solidFill>
              </a:rPr>
              <a:t>In an undirected graph, this is called a </a:t>
            </a:r>
            <a:r>
              <a:rPr lang="en-US" sz="2000" b="1" dirty="0">
                <a:solidFill>
                  <a:srgbClr val="CF6E6C"/>
                </a:solidFill>
              </a:rPr>
              <a:t>connected component.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8DD-5361-5A46-8989-AA1C6A3A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0461B2-1C97-3546-8786-D2FBFDB3B7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4702383" y="2182852"/>
            <a:ext cx="350242" cy="100119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0549ED8-CCFF-6C47-B4C9-848B45D0DFC0}"/>
              </a:ext>
            </a:extLst>
          </p:cNvPr>
          <p:cNvSpPr/>
          <p:nvPr/>
        </p:nvSpPr>
        <p:spPr>
          <a:xfrm>
            <a:off x="186179" y="1563863"/>
            <a:ext cx="4958431" cy="3985535"/>
          </a:xfrm>
          <a:prstGeom prst="ellipse">
            <a:avLst/>
          </a:prstGeom>
          <a:noFill/>
          <a:ln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3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explore the whole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it repeatedly!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0001" y="3251260"/>
            <a:ext cx="3770634" cy="3275273"/>
            <a:chOff x="962731" y="1870468"/>
            <a:chExt cx="5083301" cy="4482804"/>
          </a:xfrm>
        </p:grpSpPr>
        <p:sp>
          <p:nvSpPr>
            <p:cNvPr id="5" name="Oval 4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>
              <a:stCxn id="24" idx="0"/>
              <a:endCxn id="2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4" idx="0"/>
              <a:endCxn id="22" idx="4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3" idx="1"/>
              <a:endCxn id="22" idx="4"/>
            </p:cNvCxnSpPr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3" idx="2"/>
              <a:endCxn id="2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>
              <a:stCxn id="30" idx="2"/>
              <a:endCxn id="22" idx="5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0"/>
              <a:endCxn id="31" idx="4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7"/>
              <a:endCxn id="31" idx="3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0" idx="2"/>
              <a:endCxn id="2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731" y="2421454"/>
              <a:ext cx="721144" cy="1022714"/>
            </a:xfrm>
            <a:prstGeom prst="rect">
              <a:avLst/>
            </a:prstGeom>
            <a:noFill/>
          </p:spPr>
        </p:pic>
        <p:cxnSp>
          <p:nvCxnSpPr>
            <p:cNvPr id="21" name="Straight Connector 20"/>
            <p:cNvCxnSpPr>
              <a:stCxn id="29" idx="3"/>
              <a:endCxn id="2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</p:grpSp>
      <p:sp>
        <p:nvSpPr>
          <p:cNvPr id="23" name="Oval 22"/>
          <p:cNvSpPr/>
          <p:nvPr/>
        </p:nvSpPr>
        <p:spPr>
          <a:xfrm rot="9772353">
            <a:off x="8231314" y="444922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 rot="9772353">
            <a:off x="7488589" y="5745819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 rot="9772353">
            <a:off x="6385708" y="416193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 rot="9772353">
            <a:off x="7378936" y="2783990"/>
            <a:ext cx="434056" cy="4125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rot="9772353" flipV="1">
            <a:off x="6580814" y="3349362"/>
            <a:ext cx="1201519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9772353" flipV="1">
            <a:off x="7267059" y="3246022"/>
            <a:ext cx="767463" cy="245026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9772353" flipH="1" flipV="1">
            <a:off x="7001582" y="4365489"/>
            <a:ext cx="434056" cy="14863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9772353" flipH="1" flipV="1">
            <a:off x="6880107" y="4096662"/>
            <a:ext cx="1308660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rot="9772353">
            <a:off x="6155101" y="6107974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 rot="9772353">
            <a:off x="5103741" y="3916770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 rot="9772353">
            <a:off x="5170779" y="5608193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9772353" flipH="1" flipV="1">
            <a:off x="5837120" y="3806285"/>
            <a:ext cx="1369943" cy="230442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9772353" flipV="1">
            <a:off x="5137260" y="4356907"/>
            <a:ext cx="434056" cy="12236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9772353" flipV="1">
            <a:off x="5355248" y="4724990"/>
            <a:ext cx="1280047" cy="7326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9772353" flipH="1">
            <a:off x="5421447" y="3350380"/>
            <a:ext cx="2073840" cy="4125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9772353" flipH="1">
            <a:off x="6307315" y="5010568"/>
            <a:ext cx="2102146" cy="82790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49674" y="4232092"/>
            <a:ext cx="688757" cy="274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289" y="3334203"/>
            <a:ext cx="534922" cy="747226"/>
          </a:xfrm>
          <a:prstGeom prst="rect">
            <a:avLst/>
          </a:prstGeom>
          <a:noFill/>
        </p:spPr>
      </p:pic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37E8805-A613-394D-AB32-30066BF8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1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depth-first?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873" y="1527039"/>
            <a:ext cx="7886700" cy="5864783"/>
          </a:xfrm>
        </p:spPr>
        <p:txBody>
          <a:bodyPr>
            <a:normAutofit/>
          </a:bodyPr>
          <a:lstStyle/>
          <a:p>
            <a:r>
              <a:rPr lang="en-US" dirty="0"/>
              <a:t>We are implicitly building a tree: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First, we go as deep as we can.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17449" y="2278016"/>
            <a:ext cx="4048998" cy="3699719"/>
            <a:chOff x="1057714" y="1870468"/>
            <a:chExt cx="4988318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rgbClr val="CF6E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  <a:endCxn id="10" idx="4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1"/>
              <a:endCxn id="10" idx="4"/>
            </p:cNvCxnSpPr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rgbClr val="CF6E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5" name="Straight Connector 14"/>
            <p:cNvCxnSpPr>
              <a:stCxn id="18" idx="2"/>
              <a:endCxn id="10" idx="5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rgbClr val="CF6E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rgbClr val="CF6E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rgbClr val="CF6E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rgbClr val="CF6E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4" y="2536044"/>
            <a:ext cx="1855729" cy="9889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0282" y="2143726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6523651" y="1493386"/>
            <a:ext cx="2620348" cy="5172018"/>
            <a:chOff x="6523651" y="1493386"/>
            <a:chExt cx="2620348" cy="5172018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4" name="Straight Connector 23"/>
              <p:cNvCxnSpPr>
                <a:stCxn id="23" idx="4"/>
                <a:endCxn id="27" idx="0"/>
              </p:cNvCxnSpPr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28" name="Straight Connector 27"/>
              <p:cNvCxnSpPr>
                <a:stCxn id="27" idx="4"/>
                <a:endCxn id="29" idx="0"/>
              </p:cNvCxnSpPr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9" name="Straight Connector 38"/>
              <p:cNvCxnSpPr>
                <a:stCxn id="29" idx="4"/>
                <a:endCxn id="38" idx="0"/>
              </p:cNvCxnSpPr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46" name="Straight Connector 45"/>
              <p:cNvCxnSpPr>
                <a:stCxn id="38" idx="4"/>
                <a:endCxn id="45" idx="0"/>
              </p:cNvCxnSpPr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47"/>
              <p:cNvCxnSpPr>
                <a:endCxn id="47" idx="0"/>
              </p:cNvCxnSpPr>
              <p:nvPr/>
            </p:nvCxnSpPr>
            <p:spPr>
              <a:xfrm>
                <a:off x="7454956" y="5531232"/>
                <a:ext cx="705745" cy="594356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53" name="Straight Connector 52"/>
              <p:cNvCxnSpPr>
                <a:stCxn id="23" idx="4"/>
                <a:endCxn id="52" idx="0"/>
              </p:cNvCxnSpPr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/>
          <p:cNvGrpSpPr/>
          <p:nvPr/>
        </p:nvGrpSpPr>
        <p:grpSpPr>
          <a:xfrm>
            <a:off x="6523651" y="3556214"/>
            <a:ext cx="1637050" cy="2876210"/>
            <a:chOff x="6523651" y="3556214"/>
            <a:chExt cx="1637050" cy="2876210"/>
          </a:xfrm>
        </p:grpSpPr>
        <p:cxnSp>
          <p:nvCxnSpPr>
            <p:cNvPr id="86" name="Straight Connector 85"/>
            <p:cNvCxnSpPr>
              <a:stCxn id="47" idx="0"/>
            </p:cNvCxnSpPr>
            <p:nvPr/>
          </p:nvCxnSpPr>
          <p:spPr>
            <a:xfrm flipH="1" flipV="1">
              <a:off x="7744539" y="3720956"/>
              <a:ext cx="416162" cy="240463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47" idx="0"/>
              <a:endCxn id="29" idx="4"/>
            </p:cNvCxnSpPr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5490681" y="4867569"/>
            <a:ext cx="158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B1B17"/>
                </a:solidFill>
              </a:rPr>
              <a:t>Call this the “DFS tree”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3689A77-5612-194E-B95B-24E67A2C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3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</a:t>
            </a:r>
            <a:br>
              <a:rPr lang="en-US" sz="2700" dirty="0">
                <a:solidFill>
                  <a:schemeClr val="accent5"/>
                </a:solidFill>
              </a:rPr>
            </a:br>
            <a:r>
              <a:rPr lang="en-US" sz="2700" dirty="0">
                <a:solidFill>
                  <a:schemeClr val="accent4"/>
                </a:solidFill>
              </a:rPr>
              <a:t>To explore </a:t>
            </a:r>
            <a:r>
              <a:rPr lang="en-US" sz="2700" b="1" dirty="0">
                <a:solidFill>
                  <a:schemeClr val="accent4"/>
                </a:solidFill>
              </a:rPr>
              <a:t>just the connected component </a:t>
            </a:r>
            <a:r>
              <a:rPr lang="en-US" sz="2700" dirty="0">
                <a:solidFill>
                  <a:schemeClr val="accent4"/>
                </a:solidFill>
              </a:rPr>
              <a:t>we started in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6401"/>
          </a:xfrm>
        </p:spPr>
        <p:txBody>
          <a:bodyPr>
            <a:normAutofit/>
          </a:bodyPr>
          <a:lstStyle/>
          <a:p>
            <a:r>
              <a:rPr lang="en-US" dirty="0"/>
              <a:t>We look at each edge at most twice.</a:t>
            </a:r>
          </a:p>
          <a:p>
            <a:pPr lvl="1"/>
            <a:r>
              <a:rPr lang="en-US" dirty="0"/>
              <a:t>Once from each of its endpoints</a:t>
            </a:r>
          </a:p>
          <a:p>
            <a:r>
              <a:rPr lang="en-US" dirty="0"/>
              <a:t>And basically, we don’t do anything else.</a:t>
            </a:r>
          </a:p>
          <a:p>
            <a:r>
              <a:rPr lang="en-US" dirty="0"/>
              <a:t>So</a:t>
            </a:r>
            <a:r>
              <a:rPr lang="mr-IN" dirty="0"/>
              <a:t>…</a:t>
            </a:r>
            <a:endParaRPr lang="en-US" dirty="0"/>
          </a:p>
          <a:p>
            <a:pPr marL="0" indent="0" algn="ctr">
              <a:buNone/>
            </a:pPr>
            <a:r>
              <a:rPr lang="en-US" sz="4000" dirty="0"/>
              <a:t>O(m)</a:t>
            </a:r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540" y="1653000"/>
            <a:ext cx="1930810" cy="2187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E4BBC-2BA8-1946-BB14-12BBE8D2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949" y="1271733"/>
            <a:ext cx="6955557" cy="5586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648" y="5791200"/>
            <a:ext cx="236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of the internet (circa 1999</a:t>
            </a:r>
            <a:r>
              <a:rPr lang="mr-IN" dirty="0"/>
              <a:t>…</a:t>
            </a:r>
            <a:r>
              <a:rPr lang="en-US" dirty="0"/>
              <a:t>it’s a lot bigger now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E4841-688A-D941-98AF-C297FBA7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3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</a:t>
            </a:r>
            <a:br>
              <a:rPr lang="en-US" sz="2700" dirty="0">
                <a:solidFill>
                  <a:schemeClr val="accent5"/>
                </a:solidFill>
              </a:rPr>
            </a:br>
            <a:r>
              <a:rPr lang="en-US" sz="2700" dirty="0">
                <a:solidFill>
                  <a:schemeClr val="accent4"/>
                </a:solidFill>
              </a:rPr>
              <a:t>To explore just the connected component we started in</a:t>
            </a:r>
            <a:endParaRPr lang="en-US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we are using the linked-list format for G.</a:t>
                </a:r>
              </a:p>
              <a:p>
                <a:r>
                  <a:rPr lang="en-US" dirty="0"/>
                  <a:t>Say C = (V’, E’) is a connected component.</a:t>
                </a:r>
              </a:p>
              <a:p>
                <a:r>
                  <a:rPr lang="en-US" dirty="0"/>
                  <a:t>We visit each vertex in V’ exactly once.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Here, “visit” means “call DFS on”</a:t>
                </a:r>
              </a:p>
              <a:p>
                <a:r>
                  <a:rPr lang="en-US" dirty="0"/>
                  <a:t>At each vertex w, we: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Do some book-keeping: O(1)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Loop over w’s neighbors and check if they are visited (and then potentially make a recursive call): O(1) per neighbor or O(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deg</a:t>
                </a:r>
                <a:r>
                  <a:rPr lang="en-US" dirty="0">
                    <a:solidFill>
                      <a:schemeClr val="accent4"/>
                    </a:solidFill>
                  </a:rPr>
                  <a:t>(w)) total.</a:t>
                </a:r>
              </a:p>
              <a:p>
                <a:r>
                  <a:rPr lang="en-US" dirty="0"/>
                  <a:t>Total time: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|+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(|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6"/>
              </a:xfrm>
              <a:blipFill>
                <a:blip r:embed="rId2"/>
                <a:stretch>
                  <a:fillRect l="-128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82B043-D797-D349-957F-9027ACE7D0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687" y="2286326"/>
            <a:ext cx="1230870" cy="1614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6DE442-A5FC-0F4D-87A9-D4985BA5FFB1}"/>
                  </a:ext>
                </a:extLst>
              </p:cNvPr>
              <p:cNvSpPr txBox="1"/>
              <p:nvPr/>
            </p:nvSpPr>
            <p:spPr>
              <a:xfrm>
                <a:off x="6223001" y="5975694"/>
                <a:ext cx="26072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F6E6C"/>
                    </a:solidFill>
                  </a:rPr>
                  <a:t>In a connected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’|≤ |</m:t>
                    </m:r>
                    <m:r>
                      <a:rPr lang="en-US" i="1" dirty="0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’|+1.</m:t>
                    </m:r>
                  </m:oMath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6DE442-A5FC-0F4D-87A9-D4985BA5F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1" y="5975694"/>
                <a:ext cx="2607275" cy="646331"/>
              </a:xfrm>
              <a:prstGeom prst="rect">
                <a:avLst/>
              </a:prstGeom>
              <a:blipFill>
                <a:blip r:embed="rId4"/>
                <a:stretch>
                  <a:fillRect l="-1942" t="-392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1F293-C53B-6F42-95FA-20217F9FE5D8}"/>
              </a:ext>
            </a:extLst>
          </p:cNvPr>
          <p:cNvCxnSpPr>
            <a:cxnSpLocks/>
          </p:cNvCxnSpPr>
          <p:nvPr/>
        </p:nvCxnSpPr>
        <p:spPr>
          <a:xfrm flipH="1">
            <a:off x="2743200" y="6203092"/>
            <a:ext cx="3479801" cy="234778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102FB1E-F0B2-E340-B37D-88C72F85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9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</a:t>
            </a:r>
            <a:br>
              <a:rPr lang="en-US" sz="2700" dirty="0">
                <a:solidFill>
                  <a:schemeClr val="accent5"/>
                </a:solidFill>
              </a:rPr>
            </a:br>
            <a:r>
              <a:rPr lang="en-US" sz="2700" dirty="0">
                <a:solidFill>
                  <a:schemeClr val="accent4"/>
                </a:solidFill>
              </a:rPr>
              <a:t>To explore </a:t>
            </a:r>
            <a:r>
              <a:rPr lang="en-US" sz="2700" b="1" dirty="0">
                <a:solidFill>
                  <a:srgbClr val="CF6E6C"/>
                </a:solidFill>
              </a:rPr>
              <a:t>the whole graph</a:t>
            </a:r>
            <a:endParaRPr lang="en-US" b="1" dirty="0">
              <a:solidFill>
                <a:srgbClr val="CF6E6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515351" cy="4351338"/>
              </a:xfrm>
            </p:spPr>
            <p:txBody>
              <a:bodyPr/>
              <a:lstStyle/>
              <a:p>
                <a:r>
                  <a:rPr lang="en-US" dirty="0"/>
                  <a:t>Explore the connected components one-by-one.</a:t>
                </a:r>
              </a:p>
              <a:p>
                <a:r>
                  <a:rPr lang="en-US" dirty="0"/>
                  <a:t>This takes time O(n + m)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Same computation as before: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|+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515351" cy="4351338"/>
              </a:xfrm>
              <a:blipFill>
                <a:blip r:embed="rId2"/>
                <a:stretch>
                  <a:fillRect l="-119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E5F8F1-2DAE-AC46-ABFF-770D93D4F961}"/>
              </a:ext>
            </a:extLst>
          </p:cNvPr>
          <p:cNvGrpSpPr/>
          <p:nvPr/>
        </p:nvGrpSpPr>
        <p:grpSpPr>
          <a:xfrm rot="20793999">
            <a:off x="397496" y="3905965"/>
            <a:ext cx="3412639" cy="2488503"/>
            <a:chOff x="244185" y="3504882"/>
            <a:chExt cx="4162206" cy="3046568"/>
          </a:xfrm>
        </p:grpSpPr>
        <p:grpSp>
          <p:nvGrpSpPr>
            <p:cNvPr id="7" name="Group 6"/>
            <p:cNvGrpSpPr/>
            <p:nvPr/>
          </p:nvGrpSpPr>
          <p:grpSpPr>
            <a:xfrm>
              <a:off x="244185" y="3504882"/>
              <a:ext cx="2122011" cy="2043953"/>
              <a:chOff x="1057714" y="1870468"/>
              <a:chExt cx="4988318" cy="448280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V="1">
                <a:off x="1787318" y="4868612"/>
                <a:ext cx="1619803" cy="920076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cxnSpLocks/>
              </p:cNvCxnSpPr>
              <p:nvPr/>
            </p:nvCxnSpPr>
            <p:spPr>
              <a:xfrm flipV="1">
                <a:off x="1787318" y="2435053"/>
                <a:ext cx="1034639" cy="3353635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 flipH="1" flipV="1">
                <a:off x="2821957" y="2435053"/>
                <a:ext cx="585164" cy="2034338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endCxn id="24" idx="5"/>
              </p:cNvCxnSpPr>
              <p:nvPr/>
            </p:nvCxnSpPr>
            <p:spPr>
              <a:xfrm flipH="1" flipV="1">
                <a:off x="1557183" y="3748925"/>
                <a:ext cx="1764243" cy="920077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 flipH="1" flipV="1">
                <a:off x="3028844" y="2352371"/>
                <a:ext cx="1846860" cy="3154025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5168286" y="3549314"/>
                <a:ext cx="585164" cy="1674789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3820895" y="3466632"/>
                <a:ext cx="1725668" cy="1002759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079900" y="5506396"/>
                <a:ext cx="2795804" cy="564584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24" idx="6"/>
              </p:cNvCxnSpPr>
              <p:nvPr/>
            </p:nvCxnSpPr>
            <p:spPr>
              <a:xfrm flipH="1">
                <a:off x="1642878" y="2416173"/>
                <a:ext cx="2833964" cy="1133142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 rot="16953280">
              <a:off x="2323409" y="4468468"/>
              <a:ext cx="2122011" cy="2043953"/>
              <a:chOff x="1057714" y="1870468"/>
              <a:chExt cx="4988318" cy="4482804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V="1">
                <a:off x="1787318" y="4868612"/>
                <a:ext cx="1619803" cy="920076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787318" y="2435053"/>
                <a:ext cx="1034639" cy="3353635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2821957" y="2435053"/>
                <a:ext cx="585164" cy="2034338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1557183" y="3748925"/>
                <a:ext cx="1764243" cy="920077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flipH="1" flipV="1">
                <a:off x="3028844" y="2352371"/>
                <a:ext cx="1846860" cy="3154025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5168286" y="3549314"/>
                <a:ext cx="585164" cy="1674789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3820895" y="3466632"/>
                <a:ext cx="1725668" cy="1002759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2079900" y="5506396"/>
                <a:ext cx="2795804" cy="564584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1642878" y="2416173"/>
                <a:ext cx="2833964" cy="1133142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/>
            <p:cNvCxnSpPr>
              <a:stCxn id="18" idx="6"/>
              <a:endCxn id="37" idx="0"/>
            </p:cNvCxnSpPr>
            <p:nvPr/>
          </p:nvCxnSpPr>
          <p:spPr>
            <a:xfrm>
              <a:off x="2366196" y="4141647"/>
              <a:ext cx="720159" cy="322936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5" idx="0"/>
              <a:endCxn id="10" idx="5"/>
            </p:cNvCxnSpPr>
            <p:nvPr/>
          </p:nvCxnSpPr>
          <p:spPr>
            <a:xfrm flipH="1">
              <a:off x="1419631" y="4804645"/>
              <a:ext cx="1100299" cy="67253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8" idx="7"/>
              <a:endCxn id="16" idx="4"/>
            </p:cNvCxnSpPr>
            <p:nvPr/>
          </p:nvCxnSpPr>
          <p:spPr>
            <a:xfrm flipH="1" flipV="1">
              <a:off x="1786677" y="3791398"/>
              <a:ext cx="588630" cy="1702267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0"/>
              <a:endCxn id="11" idx="5"/>
            </p:cNvCxnSpPr>
            <p:nvPr/>
          </p:nvCxnSpPr>
          <p:spPr>
            <a:xfrm flipH="1" flipV="1">
              <a:off x="642564" y="5511136"/>
              <a:ext cx="2162271" cy="809723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572000" y="4780884"/>
            <a:ext cx="66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57" name="Oval 56"/>
          <p:cNvSpPr/>
          <p:nvPr/>
        </p:nvSpPr>
        <p:spPr>
          <a:xfrm rot="16953280">
            <a:off x="5241894" y="4970511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 rot="16953280">
            <a:off x="5446235" y="4406199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 rot="16953280">
            <a:off x="5973266" y="4926734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 rot="16953280">
            <a:off x="6177607" y="4362422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 rot="16953280">
            <a:off x="6702545" y="4912363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 rot="16953280">
            <a:off x="6906886" y="4348051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 rot="16953280">
            <a:off x="5340507" y="6019379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 rot="16953280">
            <a:off x="5544848" y="5455067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 rot="16953280">
            <a:off x="6071879" y="5975602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 rot="16953280">
            <a:off x="6276220" y="5411290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 rot="16953280">
            <a:off x="6801158" y="5961231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 rot="16953280">
            <a:off x="7005499" y="5396919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 rot="16953280">
            <a:off x="7416578" y="4917770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 rot="16953280">
            <a:off x="7620919" y="4353458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 rot="16953280">
            <a:off x="8145857" y="4903399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 rot="16953280">
            <a:off x="8350198" y="4339087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 rot="16953280">
            <a:off x="7515191" y="5966638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 rot="16953280">
            <a:off x="7719532" y="5402326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 rot="16953280">
            <a:off x="8244470" y="5952267"/>
            <a:ext cx="248926" cy="25742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 rot="16953280">
            <a:off x="8448811" y="5387955"/>
            <a:ext cx="248926" cy="2574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 rot="20490510">
            <a:off x="5198320" y="-67158"/>
            <a:ext cx="3465247" cy="2153852"/>
            <a:chOff x="962732" y="1870468"/>
            <a:chExt cx="7702638" cy="4650009"/>
          </a:xfrm>
        </p:grpSpPr>
        <p:grpSp>
          <p:nvGrpSpPr>
            <p:cNvPr id="90" name="Group 89"/>
            <p:cNvGrpSpPr/>
            <p:nvPr/>
          </p:nvGrpSpPr>
          <p:grpSpPr>
            <a:xfrm>
              <a:off x="962732" y="1870468"/>
              <a:ext cx="3770634" cy="3275273"/>
              <a:chOff x="962731" y="1870468"/>
              <a:chExt cx="5083301" cy="448280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Straight Connector 110"/>
              <p:cNvCxnSpPr>
                <a:stCxn id="121" idx="0"/>
                <a:endCxn id="120" idx="3"/>
              </p:cNvCxnSpPr>
              <p:nvPr/>
            </p:nvCxnSpPr>
            <p:spPr>
              <a:xfrm flipV="1">
                <a:off x="1787318" y="4868612"/>
                <a:ext cx="1619803" cy="920076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21" idx="0"/>
              </p:cNvCxnSpPr>
              <p:nvPr/>
            </p:nvCxnSpPr>
            <p:spPr>
              <a:xfrm flipV="1">
                <a:off x="1787318" y="2435053"/>
                <a:ext cx="1034639" cy="3353635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20" idx="1"/>
              </p:cNvCxnSpPr>
              <p:nvPr/>
            </p:nvCxnSpPr>
            <p:spPr>
              <a:xfrm flipH="1" flipV="1">
                <a:off x="2821957" y="2435053"/>
                <a:ext cx="585164" cy="2034338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20" idx="2"/>
                <a:endCxn id="118" idx="5"/>
              </p:cNvCxnSpPr>
              <p:nvPr/>
            </p:nvCxnSpPr>
            <p:spPr>
              <a:xfrm flipH="1" flipV="1">
                <a:off x="1557183" y="3748925"/>
                <a:ext cx="1764243" cy="920077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 flipH="1" flipV="1">
                <a:off x="3028844" y="2352371"/>
                <a:ext cx="1846860" cy="3154025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5168286" y="3549314"/>
                <a:ext cx="585164" cy="1674789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stCxn id="120" idx="7"/>
              </p:cNvCxnSpPr>
              <p:nvPr/>
            </p:nvCxnSpPr>
            <p:spPr>
              <a:xfrm flipV="1">
                <a:off x="3820895" y="3466632"/>
                <a:ext cx="1725668" cy="1002759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endCxn id="121" idx="6"/>
              </p:cNvCxnSpPr>
              <p:nvPr/>
            </p:nvCxnSpPr>
            <p:spPr>
              <a:xfrm flipH="1">
                <a:off x="2079900" y="5506396"/>
                <a:ext cx="2795804" cy="564584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2731" y="2421454"/>
                <a:ext cx="721144" cy="1022714"/>
              </a:xfrm>
              <a:prstGeom prst="rect">
                <a:avLst/>
              </a:prstGeom>
              <a:noFill/>
            </p:spPr>
          </p:pic>
          <p:cxnSp>
            <p:nvCxnSpPr>
              <p:cNvPr id="123" name="Straight Connector 122"/>
              <p:cNvCxnSpPr>
                <a:endCxn id="118" idx="6"/>
              </p:cNvCxnSpPr>
              <p:nvPr/>
            </p:nvCxnSpPr>
            <p:spPr>
              <a:xfrm flipH="1">
                <a:off x="1642878" y="2416173"/>
                <a:ext cx="2833964" cy="1133142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 rot="9772353">
              <a:off x="8231314" y="4449221"/>
              <a:ext cx="434056" cy="4125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 rot="9772353">
              <a:off x="7488589" y="5745819"/>
              <a:ext cx="434056" cy="4125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 rot="9772353">
              <a:off x="6385708" y="4161931"/>
              <a:ext cx="434056" cy="4125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 rot="9772353">
              <a:off x="7378936" y="2783990"/>
              <a:ext cx="434056" cy="4125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 rot="9772353" flipV="1">
              <a:off x="6580814" y="3349362"/>
              <a:ext cx="1201519" cy="67223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9772353" flipV="1">
              <a:off x="7267059" y="3246022"/>
              <a:ext cx="767463" cy="245026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9772353" flipH="1" flipV="1">
              <a:off x="7001582" y="4365489"/>
              <a:ext cx="434056" cy="148634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9772353" flipH="1" flipV="1">
              <a:off x="6880107" y="4096662"/>
              <a:ext cx="1308660" cy="67223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 rot="9772353">
              <a:off x="6155101" y="6107974"/>
              <a:ext cx="434056" cy="4125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 rot="9772353">
              <a:off x="5103741" y="3916770"/>
              <a:ext cx="434056" cy="4125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 rot="9772353">
              <a:off x="5170779" y="5608193"/>
              <a:ext cx="434056" cy="4125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 rot="9772353" flipH="1" flipV="1">
              <a:off x="5837120" y="3806285"/>
              <a:ext cx="1369943" cy="230442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9772353" flipV="1">
              <a:off x="5137260" y="4356907"/>
              <a:ext cx="434056" cy="12236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9772353" flipV="1">
              <a:off x="5355248" y="4724990"/>
              <a:ext cx="1280047" cy="73264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9772353" flipH="1">
              <a:off x="5421447" y="3350380"/>
              <a:ext cx="2073840" cy="41250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9772353" flipH="1">
              <a:off x="6307315" y="5010568"/>
              <a:ext cx="2102146" cy="82790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Picture 1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90510">
            <a:off x="6918666" y="582590"/>
            <a:ext cx="240650" cy="34611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44185" y="6148091"/>
            <a:ext cx="248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Here the running time is O(m) like before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126171" y="6265223"/>
            <a:ext cx="3161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Here m=0 but it still takes time O(n) to explore the graph.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14495-1CCE-0D48-A3BA-A136B006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6" grpId="0"/>
      <p:bldP spid="57" grpId="0" animBg="1"/>
      <p:bldP spid="58" grpId="0" animBg="1"/>
      <p:bldP spid="62" grpId="0" animBg="1"/>
      <p:bldP spid="63" grpId="0" animBg="1"/>
      <p:bldP spid="65" grpId="0" animBg="1"/>
      <p:bldP spid="66" grpId="0" animBg="1"/>
      <p:bldP spid="68" grpId="0" animBg="1"/>
      <p:bldP spid="69" grpId="0" animBg="1"/>
      <p:bldP spid="71" grpId="0" animBg="1"/>
      <p:bldP spid="72" grpId="0" animBg="1"/>
      <p:bldP spid="74" grpId="0" animBg="1"/>
      <p:bldP spid="75" grpId="0" animBg="1"/>
      <p:bldP spid="77" grpId="0" animBg="1"/>
      <p:bldP spid="78" grpId="0" animBg="1"/>
      <p:bldP spid="80" grpId="0" animBg="1"/>
      <p:bldP spid="81" grpId="0" animBg="1"/>
      <p:bldP spid="83" grpId="0" animBg="1"/>
      <p:bldP spid="84" grpId="0" animBg="1"/>
      <p:bldP spid="86" grpId="0" animBg="1"/>
      <p:bldP spid="87" grpId="0" animBg="1"/>
      <p:bldP spid="5" grpId="0"/>
      <p:bldP spid="1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86" y="350326"/>
            <a:ext cx="7886700" cy="1325563"/>
          </a:xfrm>
        </p:spPr>
        <p:txBody>
          <a:bodyPr/>
          <a:lstStyle/>
          <a:p>
            <a:r>
              <a:rPr lang="en-US" dirty="0"/>
              <a:t>You check: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53631" y="6162346"/>
            <a:ext cx="306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Siggi</a:t>
            </a:r>
            <a:r>
              <a:rPr lang="en-US" dirty="0"/>
              <a:t> the studious stork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012" y="1818202"/>
            <a:ext cx="604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DFS works fine on directed graphs too!</a:t>
            </a:r>
          </a:p>
        </p:txBody>
      </p:sp>
      <p:sp>
        <p:nvSpPr>
          <p:cNvPr id="7" name="Oval 6"/>
          <p:cNvSpPr/>
          <p:nvPr/>
        </p:nvSpPr>
        <p:spPr>
          <a:xfrm>
            <a:off x="1113095" y="3802665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667972" y="282249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12" y="2957097"/>
            <a:ext cx="721144" cy="102271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698259" y="3304396"/>
            <a:ext cx="2055408" cy="780562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667972" y="456528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2" name="Straight Connector 11"/>
          <p:cNvCxnSpPr>
            <a:stCxn id="7" idx="5"/>
            <a:endCxn id="11" idx="2"/>
          </p:cNvCxnSpPr>
          <p:nvPr/>
        </p:nvCxnSpPr>
        <p:spPr>
          <a:xfrm>
            <a:off x="1612564" y="4284568"/>
            <a:ext cx="2055408" cy="563005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92705" y="5272178"/>
            <a:ext cx="264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walk to C, not to B.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755" y="4222402"/>
            <a:ext cx="1952633" cy="18149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B1DA4-F745-A74B-ABF6-D8B97D7C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8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Pre-lecture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47851"/>
            <a:ext cx="7886700" cy="4351338"/>
          </a:xfrm>
        </p:spPr>
        <p:txBody>
          <a:bodyPr/>
          <a:lstStyle/>
          <a:p>
            <a:r>
              <a:rPr lang="en-US" dirty="0"/>
              <a:t>How can you sign up for classes so that you never violate the pre-</a:t>
            </a:r>
            <a:r>
              <a:rPr lang="en-US" dirty="0" err="1"/>
              <a:t>req</a:t>
            </a:r>
            <a:r>
              <a:rPr lang="en-US" dirty="0"/>
              <a:t> requirements?</a:t>
            </a:r>
          </a:p>
          <a:p>
            <a:endParaRPr lang="en-US" dirty="0"/>
          </a:p>
          <a:p>
            <a:r>
              <a:rPr lang="en-US" dirty="0"/>
              <a:t>More practically, how can you install packages without violating dependency requirements?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BC01C-438A-7349-985A-2476E8E7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3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369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Application of DFS: topological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1640"/>
            <a:ext cx="7886700" cy="4351338"/>
          </a:xfrm>
        </p:spPr>
        <p:txBody>
          <a:bodyPr/>
          <a:lstStyle/>
          <a:p>
            <a:r>
              <a:rPr lang="en-US" dirty="0"/>
              <a:t>Find an ordering of vertices so that all of the dependency requirements are met.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Aka, if v comes before w in the ordering, there is not an edge from w to v.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7CAF5B-8878-F54B-B9EB-4107B3223F95}"/>
              </a:ext>
            </a:extLst>
          </p:cNvPr>
          <p:cNvGrpSpPr/>
          <p:nvPr/>
        </p:nvGrpSpPr>
        <p:grpSpPr>
          <a:xfrm>
            <a:off x="278430" y="3534945"/>
            <a:ext cx="8587139" cy="2752663"/>
            <a:chOff x="403412" y="2778888"/>
            <a:chExt cx="8422266" cy="3604871"/>
          </a:xfrm>
        </p:grpSpPr>
        <p:sp>
          <p:nvSpPr>
            <p:cNvPr id="4" name="Oval 3"/>
            <p:cNvSpPr/>
            <p:nvPr/>
          </p:nvSpPr>
          <p:spPr>
            <a:xfrm>
              <a:off x="403412" y="3837510"/>
              <a:ext cx="97800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374054" y="2778888"/>
              <a:ext cx="1467012" cy="4763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coreutils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86845" y="4686260"/>
              <a:ext cx="97800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dpkg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88045" y="5748995"/>
              <a:ext cx="1323787" cy="6347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libbz2</a:t>
              </a:r>
            </a:p>
          </p:txBody>
        </p:sp>
        <p:cxnSp>
          <p:nvCxnSpPr>
            <p:cNvPr id="8" name="Straight Connector 7"/>
            <p:cNvCxnSpPr>
              <a:cxnSpLocks/>
              <a:stCxn id="7" idx="7"/>
            </p:cNvCxnSpPr>
            <p:nvPr/>
          </p:nvCxnSpPr>
          <p:spPr>
            <a:xfrm flipV="1">
              <a:off x="1917968" y="5051554"/>
              <a:ext cx="2412102" cy="790400"/>
            </a:xfrm>
            <a:prstGeom prst="line">
              <a:avLst/>
            </a:prstGeom>
            <a:ln w="38100">
              <a:solidFill>
                <a:schemeClr val="accent4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0" idx="4"/>
            </p:cNvCxnSpPr>
            <p:nvPr/>
          </p:nvCxnSpPr>
          <p:spPr>
            <a:xfrm flipH="1" flipV="1">
              <a:off x="3352062" y="3206857"/>
              <a:ext cx="978008" cy="1542078"/>
            </a:xfrm>
            <a:prstGeom prst="line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6784572" y="5321025"/>
              <a:ext cx="173077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libselinux1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38125" y="2939516"/>
              <a:ext cx="1587553" cy="10806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multiarch</a:t>
              </a:r>
              <a:r>
                <a:rPr lang="en-US" dirty="0">
                  <a:solidFill>
                    <a:schemeClr val="tx1"/>
                  </a:solidFill>
                </a:rPr>
                <a:t>-support</a:t>
              </a:r>
            </a:p>
          </p:txBody>
        </p:sp>
        <p:cxnSp>
          <p:nvCxnSpPr>
            <p:cNvPr id="15" name="Straight Connector 14"/>
            <p:cNvCxnSpPr>
              <a:cxnSpLocks/>
              <a:stCxn id="13" idx="1"/>
              <a:endCxn id="10" idx="5"/>
            </p:cNvCxnSpPr>
            <p:nvPr/>
          </p:nvCxnSpPr>
          <p:spPr>
            <a:xfrm flipH="1" flipV="1">
              <a:off x="3697842" y="3144184"/>
              <a:ext cx="3340197" cy="2239516"/>
            </a:xfrm>
            <a:prstGeom prst="line">
              <a:avLst/>
            </a:prstGeom>
            <a:ln w="38100">
              <a:solidFill>
                <a:schemeClr val="accent4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  <a:stCxn id="13" idx="0"/>
              <a:endCxn id="14" idx="4"/>
            </p:cNvCxnSpPr>
            <p:nvPr/>
          </p:nvCxnSpPr>
          <p:spPr>
            <a:xfrm flipV="1">
              <a:off x="7649962" y="4020157"/>
              <a:ext cx="381940" cy="1300868"/>
            </a:xfrm>
            <a:prstGeom prst="line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  <a:endCxn id="14" idx="2"/>
            </p:cNvCxnSpPr>
            <p:nvPr/>
          </p:nvCxnSpPr>
          <p:spPr>
            <a:xfrm flipV="1">
              <a:off x="5021627" y="3479836"/>
              <a:ext cx="2216498" cy="1269101"/>
            </a:xfrm>
            <a:prstGeom prst="line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</p:cNvCxnSpPr>
            <p:nvPr/>
          </p:nvCxnSpPr>
          <p:spPr>
            <a:xfrm flipH="1">
              <a:off x="2111832" y="5535010"/>
              <a:ext cx="4672739" cy="427968"/>
            </a:xfrm>
            <a:prstGeom prst="line">
              <a:avLst/>
            </a:prstGeom>
            <a:ln w="38100">
              <a:solidFill>
                <a:schemeClr val="accent4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TextBox 286"/>
          <p:cNvSpPr txBox="1"/>
          <p:nvPr/>
        </p:nvSpPr>
        <p:spPr>
          <a:xfrm>
            <a:off x="2976449" y="5872110"/>
            <a:ext cx="684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Suppose the dependency graph has no cycles: 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it is a </a:t>
            </a:r>
            <a:r>
              <a:rPr lang="en-US" sz="2400" b="1" dirty="0">
                <a:solidFill>
                  <a:schemeClr val="accent4"/>
                </a:solidFill>
              </a:rPr>
              <a:t>Directed Acyclic Graph (DAG)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A37117E-EE94-7F46-9524-64389BEC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64</a:t>
            </a:fld>
            <a:endParaRPr lang="en-US"/>
          </a:p>
        </p:txBody>
      </p: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77833D53-6AD3-CC4B-B9C3-9974A96692BB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521717" y="3845404"/>
            <a:ext cx="984977" cy="1957500"/>
          </a:xfrm>
          <a:prstGeom prst="line">
            <a:avLst/>
          </a:prstGeom>
          <a:ln w="38100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3BF3A993-699D-B64E-BB6B-F526FBB9C588}"/>
              </a:ext>
            </a:extLst>
          </p:cNvPr>
          <p:cNvCxnSpPr>
            <a:cxnSpLocks/>
            <a:stCxn id="527" idx="2"/>
            <a:endCxn id="4" idx="6"/>
          </p:cNvCxnSpPr>
          <p:nvPr/>
        </p:nvCxnSpPr>
        <p:spPr>
          <a:xfrm flipH="1" flipV="1">
            <a:off x="1275583" y="4506702"/>
            <a:ext cx="2860344" cy="648105"/>
          </a:xfrm>
          <a:prstGeom prst="line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2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8178"/>
            <a:ext cx="7886700" cy="1325563"/>
          </a:xfrm>
        </p:spPr>
        <p:txBody>
          <a:bodyPr/>
          <a:lstStyle/>
          <a:p>
            <a:r>
              <a:rPr lang="en-US" dirty="0"/>
              <a:t>Can’t always eyeball 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3741"/>
            <a:ext cx="9144000" cy="4995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391E2-10FD-5545-98DD-FA49DD7B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4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30" y="-45175"/>
            <a:ext cx="7886700" cy="1325563"/>
          </a:xfrm>
        </p:spPr>
        <p:txBody>
          <a:bodyPr/>
          <a:lstStyle/>
          <a:p>
            <a:r>
              <a:rPr lang="en-US" dirty="0"/>
              <a:t>Let’s do DFS</a:t>
            </a:r>
          </a:p>
        </p:txBody>
      </p:sp>
      <p:sp>
        <p:nvSpPr>
          <p:cNvPr id="4" name="Oval 3"/>
          <p:cNvSpPr/>
          <p:nvPr/>
        </p:nvSpPr>
        <p:spPr>
          <a:xfrm>
            <a:off x="403412" y="3837510"/>
            <a:ext cx="97800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</a:t>
            </a:r>
          </a:p>
        </p:txBody>
      </p:sp>
      <p:sp>
        <p:nvSpPr>
          <p:cNvPr id="5" name="Oval 4"/>
          <p:cNvSpPr/>
          <p:nvPr/>
        </p:nvSpPr>
        <p:spPr>
          <a:xfrm>
            <a:off x="2374054" y="2778888"/>
            <a:ext cx="1467012" cy="4763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coreutils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186845" y="4686260"/>
            <a:ext cx="97800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dpkg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88045" y="5748995"/>
            <a:ext cx="1323787" cy="6347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libbz2</a:t>
            </a:r>
          </a:p>
        </p:txBody>
      </p:sp>
      <p:cxnSp>
        <p:nvCxnSpPr>
          <p:cNvPr id="8" name="Straight Connector 7"/>
          <p:cNvCxnSpPr>
            <a:endCxn id="11" idx="3"/>
          </p:cNvCxnSpPr>
          <p:nvPr/>
        </p:nvCxnSpPr>
        <p:spPr>
          <a:xfrm flipV="1">
            <a:off x="1622828" y="5051554"/>
            <a:ext cx="2707242" cy="697440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0" idx="4"/>
          </p:cNvCxnSpPr>
          <p:nvPr/>
        </p:nvCxnSpPr>
        <p:spPr>
          <a:xfrm flipV="1">
            <a:off x="1622828" y="3206857"/>
            <a:ext cx="1729234" cy="254213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1"/>
            <a:endCxn id="10" idx="4"/>
          </p:cNvCxnSpPr>
          <p:nvPr/>
        </p:nvCxnSpPr>
        <p:spPr>
          <a:xfrm flipH="1" flipV="1">
            <a:off x="3352062" y="3206857"/>
            <a:ext cx="978008" cy="1542078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238195" y="4202804"/>
            <a:ext cx="2948650" cy="697441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84572" y="5321025"/>
            <a:ext cx="1730778" cy="4279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libselinux1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38125" y="3385391"/>
            <a:ext cx="1587553" cy="634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multiarch</a:t>
            </a:r>
            <a:r>
              <a:rPr lang="en-US" dirty="0">
                <a:solidFill>
                  <a:schemeClr val="tx1"/>
                </a:solidFill>
              </a:rPr>
              <a:t>-support</a:t>
            </a:r>
          </a:p>
        </p:txBody>
      </p:sp>
      <p:cxnSp>
        <p:nvCxnSpPr>
          <p:cNvPr id="15" name="Straight Connector 14"/>
          <p:cNvCxnSpPr>
            <a:stCxn id="18" idx="2"/>
            <a:endCxn id="10" idx="5"/>
          </p:cNvCxnSpPr>
          <p:nvPr/>
        </p:nvCxnSpPr>
        <p:spPr>
          <a:xfrm flipH="1" flipV="1">
            <a:off x="3697841" y="3144182"/>
            <a:ext cx="3086731" cy="2390828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0"/>
            <a:endCxn id="14" idx="4"/>
          </p:cNvCxnSpPr>
          <p:nvPr/>
        </p:nvCxnSpPr>
        <p:spPr>
          <a:xfrm flipV="1">
            <a:off x="7649961" y="4020156"/>
            <a:ext cx="381941" cy="1300869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5021627" y="3988819"/>
            <a:ext cx="2884178" cy="760116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</p:cNvCxnSpPr>
          <p:nvPr/>
        </p:nvCxnSpPr>
        <p:spPr>
          <a:xfrm flipH="1">
            <a:off x="2111832" y="5535010"/>
            <a:ext cx="4672739" cy="427968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94149" y="5800443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59088" y="4730803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76135" y="5985109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21102" y="3895594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21102" y="4187252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94149" y="6040630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77652" y="6232450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3570" y="3384591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0480" y="3124270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74258" y="2301058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start:9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74258" y="2613085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07526" y="5022461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finish:11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080" y="3914748"/>
            <a:ext cx="721144" cy="1022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92E06-E7DF-4546-9AEB-1444C46574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9313" y="1372602"/>
            <a:ext cx="3116477" cy="10845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266631A-851C-D949-A33A-3C15AF9C0BEC}"/>
              </a:ext>
            </a:extLst>
          </p:cNvPr>
          <p:cNvSpPr txBox="1"/>
          <p:nvPr/>
        </p:nvSpPr>
        <p:spPr>
          <a:xfrm>
            <a:off x="5399313" y="105889"/>
            <a:ext cx="3318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do you notice about the finish times?  Any ideas for how we should do topological sort?</a:t>
            </a:r>
          </a:p>
          <a:p>
            <a:pPr algn="ctr"/>
            <a:r>
              <a:rPr lang="en-US" dirty="0"/>
              <a:t>1 minute think</a:t>
            </a:r>
          </a:p>
          <a:p>
            <a:pPr algn="ctr"/>
            <a:r>
              <a:rPr lang="en-US" dirty="0"/>
              <a:t>(wait) 1 minute share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66A70619-1563-CE45-9684-07C608E9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0.02732 L -0.36476 0.20208 " pathEditMode="relative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364 0.22315 L 0.36702 0.11389 " pathEditMode="relative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6 0.11759 L 0.43455 -0.21713 " pathEditMode="relative" ptsTypes="AA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455 -0.21713 L 0.2757 0.14097 L -0.38125 0.22199 L -0.02639 -0.00533 L -0.44201 -0.0838 L -0.04409 -0.0132 L -0.19114 -0.31898 L -0.02239 -0.01065 " pathEditMode="relative" ptsTypes="AAAAAA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times seem useful</a:t>
            </a:r>
          </a:p>
        </p:txBody>
      </p:sp>
      <p:sp>
        <p:nvSpPr>
          <p:cNvPr id="5" name="Oval 4"/>
          <p:cNvSpPr/>
          <p:nvPr/>
        </p:nvSpPr>
        <p:spPr>
          <a:xfrm>
            <a:off x="2026176" y="3079710"/>
            <a:ext cx="1329015" cy="10161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Oval 13"/>
          <p:cNvSpPr/>
          <p:nvPr/>
        </p:nvSpPr>
        <p:spPr>
          <a:xfrm>
            <a:off x="5836791" y="3095836"/>
            <a:ext cx="1304927" cy="10161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Straight Connector 14"/>
          <p:cNvCxnSpPr>
            <a:endCxn id="5" idx="6"/>
          </p:cNvCxnSpPr>
          <p:nvPr/>
        </p:nvCxnSpPr>
        <p:spPr>
          <a:xfrm flipH="1" flipV="1">
            <a:off x="3355191" y="3587795"/>
            <a:ext cx="2457512" cy="16126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8650" y="1733553"/>
            <a:ext cx="9161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Claim:</a:t>
            </a:r>
            <a:r>
              <a:rPr lang="en-US" sz="4000" dirty="0"/>
              <a:t> In general, we’ll always have: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34" name="TextBox 33"/>
          <p:cNvSpPr txBox="1"/>
          <p:nvPr/>
        </p:nvSpPr>
        <p:spPr>
          <a:xfrm>
            <a:off x="5841404" y="269783"/>
            <a:ext cx="30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7030A0"/>
                </a:solidFill>
              </a:rPr>
              <a:t>Suppose the underlying graph has no cycles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32892" y="4154870"/>
            <a:ext cx="270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finish: [smaller]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27292" y="4154871"/>
            <a:ext cx="262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finish: [larger]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02960" y="5950122"/>
            <a:ext cx="693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To understand why, let’s go back to that DFS tree.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E0C21-4AD8-9A4F-9BC6-9418D78E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44" y="20254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A more general statement </a:t>
            </a:r>
            <a:br>
              <a:rPr lang="en-US" dirty="0"/>
            </a:br>
            <a:r>
              <a:rPr lang="en-US" sz="2700" b="1" dirty="0">
                <a:solidFill>
                  <a:schemeClr val="accent4"/>
                </a:solidFill>
              </a:rPr>
              <a:t>(this holds even if there are cycles)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344" y="1797047"/>
            <a:ext cx="686709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If v is a descendant of w in this tree: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w is a descendant of v in this tree: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neither are descendants of each other: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23651" y="1493386"/>
            <a:ext cx="2620348" cy="5172018"/>
            <a:chOff x="6523651" y="1493386"/>
            <a:chExt cx="2620348" cy="51720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7454956" y="5531232"/>
                <a:ext cx="705745" cy="594356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/>
          <p:cNvGrpSpPr/>
          <p:nvPr/>
        </p:nvGrpSpPr>
        <p:grpSpPr>
          <a:xfrm>
            <a:off x="6523651" y="3556214"/>
            <a:ext cx="1637050" cy="2876210"/>
            <a:chOff x="6523651" y="3556214"/>
            <a:chExt cx="1637050" cy="2876210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7744539" y="3720956"/>
              <a:ext cx="416162" cy="240463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860612" y="2594108"/>
            <a:ext cx="5217459" cy="753385"/>
            <a:chOff x="860612" y="2594108"/>
            <a:chExt cx="5217459" cy="753385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860612" y="3323234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228241" y="2598368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54462" y="2606634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1705161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25928" y="2598368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2802848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481466" y="2594108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3995964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427853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836906" y="4250683"/>
            <a:ext cx="5217459" cy="791906"/>
            <a:chOff x="836906" y="4250683"/>
            <a:chExt cx="5217459" cy="791906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836906" y="5018330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681455" y="4763395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779142" y="4763395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972258" y="4734083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417748" y="473712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204194" y="4268300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98807" y="4250683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63534" y="4287727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92925" y="4254597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36905" y="5689626"/>
            <a:ext cx="5217459" cy="772698"/>
            <a:chOff x="819529" y="5792612"/>
            <a:chExt cx="5217459" cy="772698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819529" y="6541051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479620" y="5792612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13379" y="5824451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>
              <a:off x="1664078" y="6286116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134343" y="5812774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2761765" y="6286116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228307" y="5811966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3954881" y="6256804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5386770" y="6256804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3766812" y="6458190"/>
            <a:ext cx="266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(or the other way around)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797655" y="55431"/>
            <a:ext cx="1456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(check this statement carefully!)</a:t>
            </a:r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6784667" y="3306113"/>
            <a:ext cx="2182672" cy="3338682"/>
            <a:chOff x="6784667" y="3306113"/>
            <a:chExt cx="2182672" cy="3338682"/>
          </a:xfrm>
        </p:grpSpPr>
        <p:sp>
          <p:nvSpPr>
            <p:cNvPr id="75" name="TextBox 74"/>
            <p:cNvSpPr txBox="1"/>
            <p:nvPr/>
          </p:nvSpPr>
          <p:spPr>
            <a:xfrm>
              <a:off x="6784667" y="3306113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</a:rPr>
                <a:t>w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506930" y="6183130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v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526926" y="3347493"/>
            <a:ext cx="694887" cy="3317911"/>
            <a:chOff x="8506930" y="3326884"/>
            <a:chExt cx="694887" cy="3317911"/>
          </a:xfrm>
        </p:grpSpPr>
        <p:sp>
          <p:nvSpPr>
            <p:cNvPr id="79" name="TextBox 78"/>
            <p:cNvSpPr txBox="1"/>
            <p:nvPr/>
          </p:nvSpPr>
          <p:spPr>
            <a:xfrm>
              <a:off x="8741408" y="3326884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</a:rPr>
                <a:t>w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506930" y="6183130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v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97257" y="2953902"/>
            <a:ext cx="123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258" y="225176"/>
            <a:ext cx="1140175" cy="10720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A0185-B0A0-E244-A2B5-76C14AF3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7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73" grpId="0"/>
      <p:bldP spid="8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344" y="202547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So to prove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344" y="202547"/>
                <a:ext cx="7886700" cy="1325563"/>
              </a:xfrm>
              <a:blipFill>
                <a:blip r:embed="rId2"/>
                <a:stretch>
                  <a:fillRect l="-2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>
            <a:stCxn id="14" idx="2"/>
            <a:endCxn id="5" idx="6"/>
          </p:cNvCxnSpPr>
          <p:nvPr/>
        </p:nvCxnSpPr>
        <p:spPr>
          <a:xfrm flipH="1">
            <a:off x="5524789" y="471484"/>
            <a:ext cx="614411" cy="0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09516" y="202547"/>
            <a:ext cx="4447614" cy="120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</a:t>
            </a:r>
          </a:p>
          <a:p>
            <a:endParaRPr lang="en-US" sz="2400" dirty="0"/>
          </a:p>
          <a:p>
            <a:r>
              <a:rPr lang="en-US" sz="2400" dirty="0"/>
              <a:t>Then </a:t>
            </a:r>
            <a:r>
              <a:rPr lang="en-US" sz="2400" dirty="0" err="1"/>
              <a:t>B.finishTime</a:t>
            </a:r>
            <a:r>
              <a:rPr lang="en-US" sz="2400" dirty="0"/>
              <a:t> &lt; </a:t>
            </a:r>
            <a:r>
              <a:rPr lang="en-US" sz="2400" dirty="0" err="1"/>
              <a:t>A.finishTime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4856632" y="146147"/>
            <a:ext cx="668157" cy="6506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Oval 13"/>
          <p:cNvSpPr/>
          <p:nvPr/>
        </p:nvSpPr>
        <p:spPr>
          <a:xfrm>
            <a:off x="6139200" y="146147"/>
            <a:ext cx="656047" cy="6506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2712" y="1412381"/>
            <a:ext cx="30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Suppose the underlying graph has no cycles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2451" y="2227006"/>
            <a:ext cx="60811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Case 1</a:t>
            </a:r>
            <a:r>
              <a:rPr lang="en-US" sz="2800" dirty="0"/>
              <a:t>: B is a descendant of A in the DFS tree.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aka, </a:t>
            </a:r>
            <a:r>
              <a:rPr lang="en-US" sz="2800" dirty="0" err="1">
                <a:solidFill>
                  <a:srgbClr val="CF6E6C"/>
                </a:solidFill>
              </a:rPr>
              <a:t>B.finishTime</a:t>
            </a:r>
            <a:r>
              <a:rPr lang="en-US" sz="2800" dirty="0">
                <a:solidFill>
                  <a:srgbClr val="CF6E6C"/>
                </a:solidFill>
              </a:rPr>
              <a:t> &lt; </a:t>
            </a:r>
            <a:r>
              <a:rPr lang="en-US" sz="2800" dirty="0" err="1">
                <a:solidFill>
                  <a:srgbClr val="CF6E6C"/>
                </a:solidFill>
              </a:rPr>
              <a:t>A.finishTime</a:t>
            </a:r>
            <a:r>
              <a:rPr lang="en-US" sz="2800" dirty="0"/>
              <a:t>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523651" y="3556214"/>
            <a:ext cx="1855741" cy="2876210"/>
            <a:chOff x="6523651" y="3556214"/>
            <a:chExt cx="1855741" cy="2876210"/>
          </a:xfrm>
        </p:grpSpPr>
        <p:cxnSp>
          <p:nvCxnSpPr>
            <p:cNvPr id="35" name="Straight Connector 34"/>
            <p:cNvCxnSpPr>
              <a:stCxn id="30" idx="7"/>
            </p:cNvCxnSpPr>
            <p:nvPr/>
          </p:nvCxnSpPr>
          <p:spPr>
            <a:xfrm flipH="1" flipV="1">
              <a:off x="7744539" y="3720956"/>
              <a:ext cx="634853" cy="2472870"/>
            </a:xfrm>
            <a:prstGeom prst="line">
              <a:avLst/>
            </a:prstGeom>
            <a:ln w="53975">
              <a:solidFill>
                <a:schemeClr val="accent4"/>
              </a:solidFill>
              <a:prstDash val="sysDot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53975">
              <a:solidFill>
                <a:schemeClr val="accent4"/>
              </a:solidFill>
              <a:prstDash val="sysDot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53975">
              <a:solidFill>
                <a:schemeClr val="accent4"/>
              </a:solidFill>
              <a:prstDash val="sysDot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25229" y="4224299"/>
            <a:ext cx="5672080" cy="1132636"/>
            <a:chOff x="608536" y="2214857"/>
            <a:chExt cx="5672080" cy="1132636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860612" y="3323234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08536" y="2611211"/>
              <a:ext cx="1634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A.startTime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45333" y="2214857"/>
              <a:ext cx="1735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A.finishTime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1705161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994713" y="2229545"/>
              <a:ext cx="1621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B.startTime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4" name="Straight Connector 43"/>
            <p:cNvCxnSpPr>
              <a:stCxn id="43" idx="2"/>
            </p:cNvCxnSpPr>
            <p:nvPr/>
          </p:nvCxnSpPr>
          <p:spPr>
            <a:xfrm flipH="1">
              <a:off x="2802848" y="2691210"/>
              <a:ext cx="2792" cy="656283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205150" y="2608706"/>
              <a:ext cx="17225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B.finishTime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3995964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1" idx="2"/>
            </p:cNvCxnSpPr>
            <p:nvPr/>
          </p:nvCxnSpPr>
          <p:spPr>
            <a:xfrm>
              <a:off x="5412975" y="2676522"/>
              <a:ext cx="14878" cy="641659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09716" y="1253613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23651" y="1493386"/>
            <a:ext cx="2620348" cy="5172018"/>
            <a:chOff x="6523651" y="1493386"/>
            <a:chExt cx="2620348" cy="51720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31" name="Straight Connector 30"/>
              <p:cNvCxnSpPr>
                <a:endCxn id="30" idx="1"/>
              </p:cNvCxnSpPr>
              <p:nvPr/>
            </p:nvCxnSpPr>
            <p:spPr>
              <a:xfrm>
                <a:off x="7454956" y="5531232"/>
                <a:ext cx="487053" cy="662594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8C07-15EB-3743-8CE5-18BB7111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5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071" y="1027907"/>
            <a:ext cx="7134929" cy="537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21" y="365125"/>
            <a:ext cx="7886700" cy="1325563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0321" y="5200650"/>
            <a:ext cx="219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 graph of literary </a:t>
            </a:r>
            <a:r>
              <a:rPr lang="en-US"/>
              <a:t>theory academic papers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94F20-BC08-E243-9524-573AE276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344" y="202547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So to prove this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344" y="202547"/>
                <a:ext cx="7886700" cy="1325563"/>
              </a:xfrm>
              <a:blipFill>
                <a:blip r:embed="rId2"/>
                <a:stretch>
                  <a:fillRect l="-2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>
            <a:stCxn id="14" idx="2"/>
            <a:endCxn id="5" idx="6"/>
          </p:cNvCxnSpPr>
          <p:nvPr/>
        </p:nvCxnSpPr>
        <p:spPr>
          <a:xfrm flipH="1">
            <a:off x="5524789" y="471484"/>
            <a:ext cx="614411" cy="0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09516" y="202547"/>
            <a:ext cx="4447614" cy="120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</a:t>
            </a:r>
          </a:p>
          <a:p>
            <a:endParaRPr lang="en-US" sz="2400" dirty="0"/>
          </a:p>
          <a:p>
            <a:r>
              <a:rPr lang="en-US" sz="2400" dirty="0"/>
              <a:t>Then </a:t>
            </a:r>
            <a:r>
              <a:rPr lang="en-US" sz="2400" dirty="0" err="1"/>
              <a:t>B.finishTime</a:t>
            </a:r>
            <a:r>
              <a:rPr lang="en-US" sz="2400" dirty="0"/>
              <a:t> &lt; </a:t>
            </a:r>
            <a:r>
              <a:rPr lang="en-US" sz="2400" dirty="0" err="1"/>
              <a:t>A.finishTime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4856632" y="146147"/>
            <a:ext cx="668157" cy="6506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Oval 13"/>
          <p:cNvSpPr/>
          <p:nvPr/>
        </p:nvSpPr>
        <p:spPr>
          <a:xfrm>
            <a:off x="6139200" y="146147"/>
            <a:ext cx="656047" cy="6506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2712" y="1412381"/>
            <a:ext cx="30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Suppose the underlying graph has no cycles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2452" y="2065572"/>
            <a:ext cx="639047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Case 2</a:t>
            </a:r>
            <a:r>
              <a:rPr lang="en-US" sz="2800" dirty="0"/>
              <a:t>: B is a </a:t>
            </a:r>
            <a:r>
              <a:rPr lang="en-US" sz="2800" dirty="0">
                <a:solidFill>
                  <a:srgbClr val="CF6E6C"/>
                </a:solidFill>
              </a:rPr>
              <a:t>NOT</a:t>
            </a:r>
            <a:r>
              <a:rPr lang="en-US" sz="2800" dirty="0"/>
              <a:t> descendant of A in the DFS tree.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Notice that A can’t be a descendant of B in the DFS tree or else there’d be a cycle; so it looks like this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Then we must have explored B before A.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Otherwise we would have gotten to B from A, and B would have been a descendant of A in the DFS tree.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aka, </a:t>
            </a:r>
            <a:r>
              <a:rPr lang="en-US" sz="2800" dirty="0" err="1">
                <a:solidFill>
                  <a:srgbClr val="CF6E6C"/>
                </a:solidFill>
              </a:rPr>
              <a:t>B.finishTime</a:t>
            </a:r>
            <a:r>
              <a:rPr lang="en-US" sz="2800" dirty="0">
                <a:solidFill>
                  <a:srgbClr val="CF6E6C"/>
                </a:solidFill>
              </a:rPr>
              <a:t> &lt; </a:t>
            </a:r>
            <a:r>
              <a:rPr lang="en-US" sz="2800" dirty="0" err="1">
                <a:solidFill>
                  <a:srgbClr val="CF6E6C"/>
                </a:solidFill>
              </a:rPr>
              <a:t>A.finishTime</a:t>
            </a:r>
            <a:r>
              <a:rPr lang="en-US" sz="2800" dirty="0"/>
              <a:t>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523651" y="3556214"/>
            <a:ext cx="1855741" cy="2876210"/>
            <a:chOff x="6523651" y="3556214"/>
            <a:chExt cx="1855741" cy="2876210"/>
          </a:xfrm>
        </p:grpSpPr>
        <p:cxnSp>
          <p:nvCxnSpPr>
            <p:cNvPr id="35" name="Straight Connector 34"/>
            <p:cNvCxnSpPr>
              <a:stCxn id="30" idx="7"/>
            </p:cNvCxnSpPr>
            <p:nvPr/>
          </p:nvCxnSpPr>
          <p:spPr>
            <a:xfrm flipH="1" flipV="1">
              <a:off x="7744539" y="3720956"/>
              <a:ext cx="634853" cy="2472870"/>
            </a:xfrm>
            <a:prstGeom prst="line">
              <a:avLst/>
            </a:prstGeom>
            <a:ln w="53975">
              <a:solidFill>
                <a:schemeClr val="accent4"/>
              </a:solidFill>
              <a:prstDash val="sysDot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53975">
              <a:solidFill>
                <a:schemeClr val="accent4"/>
              </a:solidFill>
              <a:prstDash val="sysDot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53975">
              <a:solidFill>
                <a:schemeClr val="accent4"/>
              </a:solidFill>
              <a:prstDash val="sysDot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96507" y="5031231"/>
            <a:ext cx="5517868" cy="1132636"/>
            <a:chOff x="762748" y="2214857"/>
            <a:chExt cx="5517868" cy="1132636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860612" y="3323234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178656" y="2572269"/>
              <a:ext cx="1634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A.startTime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45333" y="2214857"/>
              <a:ext cx="1735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A.finishTime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1705161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62748" y="2535686"/>
              <a:ext cx="1621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B.startTime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>
              <a:off x="2700989" y="2726362"/>
              <a:ext cx="18859" cy="590419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964355" y="2226799"/>
              <a:ext cx="17225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B.finishTime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3995964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1" idx="2"/>
            </p:cNvCxnSpPr>
            <p:nvPr/>
          </p:nvCxnSpPr>
          <p:spPr>
            <a:xfrm>
              <a:off x="5412975" y="2676522"/>
              <a:ext cx="14878" cy="641659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09716" y="1253613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23651" y="1493386"/>
            <a:ext cx="2620348" cy="5172018"/>
            <a:chOff x="6523651" y="1493386"/>
            <a:chExt cx="2620348" cy="51720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31" name="Straight Connector 30"/>
              <p:cNvCxnSpPr>
                <a:endCxn id="30" idx="1"/>
              </p:cNvCxnSpPr>
              <p:nvPr/>
            </p:nvCxnSpPr>
            <p:spPr>
              <a:xfrm>
                <a:off x="7454956" y="5531232"/>
                <a:ext cx="487053" cy="662594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8" name="Straight Connector 47"/>
          <p:cNvCxnSpPr>
            <a:endCxn id="32" idx="4"/>
          </p:cNvCxnSpPr>
          <p:nvPr/>
        </p:nvCxnSpPr>
        <p:spPr>
          <a:xfrm flipH="1" flipV="1">
            <a:off x="8518318" y="3897963"/>
            <a:ext cx="13475" cy="2448263"/>
          </a:xfrm>
          <a:prstGeom prst="line">
            <a:avLst/>
          </a:prstGeom>
          <a:ln w="53975">
            <a:solidFill>
              <a:schemeClr val="accent4"/>
            </a:solidFill>
            <a:prstDash val="sysDot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729DC3-37F2-DE44-B13B-12E10E991573}"/>
              </a:ext>
            </a:extLst>
          </p:cNvPr>
          <p:cNvCxnSpPr>
            <a:cxnSpLocks/>
          </p:cNvCxnSpPr>
          <p:nvPr/>
        </p:nvCxnSpPr>
        <p:spPr>
          <a:xfrm>
            <a:off x="6361043" y="3432003"/>
            <a:ext cx="70439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B80F3F-C3DA-534D-BF02-0A855D3C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E75B-9E44-8547-97A0-BE0C0D8A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0FB48-712E-FB4E-87B5-31EBC651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793" y="1847851"/>
            <a:ext cx="7886700" cy="4351338"/>
          </a:xfrm>
        </p:spPr>
        <p:txBody>
          <a:bodyPr/>
          <a:lstStyle/>
          <a:p>
            <a:r>
              <a:rPr lang="en-US" dirty="0"/>
              <a:t>If we run DFS on a directed acyclic graph,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9FC85-F5D1-B44E-8C7D-9DFAE80D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B6A8D6-B080-894C-8974-5529269AEA6C}"/>
              </a:ext>
            </a:extLst>
          </p:cNvPr>
          <p:cNvCxnSpPr>
            <a:stCxn id="8" idx="2"/>
            <a:endCxn id="7" idx="6"/>
          </p:cNvCxnSpPr>
          <p:nvPr/>
        </p:nvCxnSpPr>
        <p:spPr>
          <a:xfrm flipH="1">
            <a:off x="3125609" y="2764111"/>
            <a:ext cx="614411" cy="0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C568D4-3342-074F-A92A-2093D3563D22}"/>
              </a:ext>
            </a:extLst>
          </p:cNvPr>
          <p:cNvSpPr txBox="1"/>
          <p:nvPr/>
        </p:nvSpPr>
        <p:spPr>
          <a:xfrm>
            <a:off x="2010336" y="2495174"/>
            <a:ext cx="4447614" cy="120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</a:t>
            </a:r>
          </a:p>
          <a:p>
            <a:endParaRPr lang="en-US" sz="2400" dirty="0"/>
          </a:p>
          <a:p>
            <a:r>
              <a:rPr lang="en-US" sz="2400" dirty="0"/>
              <a:t>Then </a:t>
            </a:r>
            <a:r>
              <a:rPr lang="en-US" sz="2400" dirty="0" err="1"/>
              <a:t>B.finishTime</a:t>
            </a:r>
            <a:r>
              <a:rPr lang="en-US" sz="2400" dirty="0"/>
              <a:t> &lt; </a:t>
            </a:r>
            <a:r>
              <a:rPr lang="en-US" sz="2400" dirty="0" err="1"/>
              <a:t>A.finishTime</a:t>
            </a:r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B34994-98B2-5F4A-973E-55D8423FCC78}"/>
              </a:ext>
            </a:extLst>
          </p:cNvPr>
          <p:cNvSpPr/>
          <p:nvPr/>
        </p:nvSpPr>
        <p:spPr>
          <a:xfrm>
            <a:off x="2457452" y="2438774"/>
            <a:ext cx="668157" cy="6506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7DB3F0-01EE-494F-AD4A-7A5767504BD4}"/>
              </a:ext>
            </a:extLst>
          </p:cNvPr>
          <p:cNvSpPr/>
          <p:nvPr/>
        </p:nvSpPr>
        <p:spPr>
          <a:xfrm>
            <a:off x="3740020" y="2438774"/>
            <a:ext cx="656047" cy="6506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289165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430" y="321494"/>
            <a:ext cx="4358400" cy="1325563"/>
          </a:xfrm>
        </p:spPr>
        <p:txBody>
          <a:bodyPr/>
          <a:lstStyle/>
          <a:p>
            <a:r>
              <a:rPr lang="en-US" dirty="0"/>
              <a:t>Back to topological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17082"/>
            <a:ext cx="7886700" cy="4351338"/>
          </a:xfrm>
        </p:spPr>
        <p:txBody>
          <a:bodyPr/>
          <a:lstStyle/>
          <a:p>
            <a:r>
              <a:rPr lang="en-US" dirty="0"/>
              <a:t>In what order should I install packages?</a:t>
            </a:r>
          </a:p>
          <a:p>
            <a:r>
              <a:rPr lang="en-US" dirty="0"/>
              <a:t>In reverse order of finishing time in DFS!</a:t>
            </a:r>
          </a:p>
          <a:p>
            <a:pPr lvl="1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7CAF5B-8878-F54B-B9EB-4107B3223F95}"/>
              </a:ext>
            </a:extLst>
          </p:cNvPr>
          <p:cNvGrpSpPr/>
          <p:nvPr/>
        </p:nvGrpSpPr>
        <p:grpSpPr>
          <a:xfrm>
            <a:off x="278430" y="3534945"/>
            <a:ext cx="8587139" cy="2752663"/>
            <a:chOff x="403412" y="2778888"/>
            <a:chExt cx="8422266" cy="3604871"/>
          </a:xfrm>
        </p:grpSpPr>
        <p:sp>
          <p:nvSpPr>
            <p:cNvPr id="4" name="Oval 3"/>
            <p:cNvSpPr/>
            <p:nvPr/>
          </p:nvSpPr>
          <p:spPr>
            <a:xfrm>
              <a:off x="403412" y="3837510"/>
              <a:ext cx="97800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374054" y="2778888"/>
              <a:ext cx="1467012" cy="4763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coreutils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86845" y="4686260"/>
              <a:ext cx="97800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dpkg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88045" y="5748995"/>
              <a:ext cx="1323787" cy="6347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libbz2</a:t>
              </a:r>
            </a:p>
          </p:txBody>
        </p:sp>
        <p:cxnSp>
          <p:nvCxnSpPr>
            <p:cNvPr id="8" name="Straight Connector 7"/>
            <p:cNvCxnSpPr>
              <a:cxnSpLocks/>
              <a:stCxn id="7" idx="7"/>
            </p:cNvCxnSpPr>
            <p:nvPr/>
          </p:nvCxnSpPr>
          <p:spPr>
            <a:xfrm flipV="1">
              <a:off x="1917968" y="5051554"/>
              <a:ext cx="2412102" cy="790400"/>
            </a:xfrm>
            <a:prstGeom prst="line">
              <a:avLst/>
            </a:prstGeom>
            <a:ln w="38100">
              <a:solidFill>
                <a:schemeClr val="accent4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0" idx="4"/>
            </p:cNvCxnSpPr>
            <p:nvPr/>
          </p:nvCxnSpPr>
          <p:spPr>
            <a:xfrm flipH="1" flipV="1">
              <a:off x="3352062" y="3206857"/>
              <a:ext cx="978008" cy="1542078"/>
            </a:xfrm>
            <a:prstGeom prst="line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6784572" y="5321025"/>
              <a:ext cx="173077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libselinux1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238125" y="2939516"/>
              <a:ext cx="1587553" cy="10806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multiarch</a:t>
              </a:r>
              <a:r>
                <a:rPr lang="en-US" dirty="0">
                  <a:solidFill>
                    <a:schemeClr val="tx1"/>
                  </a:solidFill>
                </a:rPr>
                <a:t>-support</a:t>
              </a:r>
            </a:p>
          </p:txBody>
        </p:sp>
        <p:cxnSp>
          <p:nvCxnSpPr>
            <p:cNvPr id="15" name="Straight Connector 14"/>
            <p:cNvCxnSpPr>
              <a:cxnSpLocks/>
              <a:stCxn id="13" idx="1"/>
              <a:endCxn id="10" idx="5"/>
            </p:cNvCxnSpPr>
            <p:nvPr/>
          </p:nvCxnSpPr>
          <p:spPr>
            <a:xfrm flipH="1" flipV="1">
              <a:off x="3697842" y="3144184"/>
              <a:ext cx="3340197" cy="2239516"/>
            </a:xfrm>
            <a:prstGeom prst="line">
              <a:avLst/>
            </a:prstGeom>
            <a:ln w="38100">
              <a:solidFill>
                <a:schemeClr val="accent4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  <a:stCxn id="13" idx="0"/>
              <a:endCxn id="14" idx="4"/>
            </p:cNvCxnSpPr>
            <p:nvPr/>
          </p:nvCxnSpPr>
          <p:spPr>
            <a:xfrm flipV="1">
              <a:off x="7649962" y="4020157"/>
              <a:ext cx="381940" cy="1300868"/>
            </a:xfrm>
            <a:prstGeom prst="line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  <a:endCxn id="14" idx="2"/>
            </p:cNvCxnSpPr>
            <p:nvPr/>
          </p:nvCxnSpPr>
          <p:spPr>
            <a:xfrm flipV="1">
              <a:off x="5021627" y="3479836"/>
              <a:ext cx="2216498" cy="1269101"/>
            </a:xfrm>
            <a:prstGeom prst="line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</p:cNvCxnSpPr>
            <p:nvPr/>
          </p:nvCxnSpPr>
          <p:spPr>
            <a:xfrm flipH="1">
              <a:off x="2111832" y="5535010"/>
              <a:ext cx="4672739" cy="427968"/>
            </a:xfrm>
            <a:prstGeom prst="line">
              <a:avLst/>
            </a:prstGeom>
            <a:ln w="38100">
              <a:solidFill>
                <a:schemeClr val="accent4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TextBox 286"/>
          <p:cNvSpPr txBox="1"/>
          <p:nvPr/>
        </p:nvSpPr>
        <p:spPr>
          <a:xfrm>
            <a:off x="2976449" y="5872110"/>
            <a:ext cx="684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Suppose the dependency graph has no cycles: 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it is a </a:t>
            </a:r>
            <a:r>
              <a:rPr lang="en-US" sz="2400" b="1" dirty="0">
                <a:solidFill>
                  <a:schemeClr val="accent4"/>
                </a:solidFill>
              </a:rPr>
              <a:t>Directed Acyclic Graph (DAG)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A37117E-EE94-7F46-9524-64389BEC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72</a:t>
            </a:fld>
            <a:endParaRPr lang="en-US"/>
          </a:p>
        </p:txBody>
      </p: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77833D53-6AD3-CC4B-B9C3-9974A96692BB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521717" y="3845404"/>
            <a:ext cx="984977" cy="1957500"/>
          </a:xfrm>
          <a:prstGeom prst="line">
            <a:avLst/>
          </a:prstGeom>
          <a:ln w="38100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3BF3A993-699D-B64E-BB6B-F526FBB9C588}"/>
              </a:ext>
            </a:extLst>
          </p:cNvPr>
          <p:cNvCxnSpPr>
            <a:cxnSpLocks/>
            <a:stCxn id="527" idx="2"/>
            <a:endCxn id="4" idx="6"/>
          </p:cNvCxnSpPr>
          <p:nvPr/>
        </p:nvCxnSpPr>
        <p:spPr>
          <a:xfrm flipH="1" flipV="1">
            <a:off x="1275583" y="4506702"/>
            <a:ext cx="2860344" cy="648105"/>
          </a:xfrm>
          <a:prstGeom prst="line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F8377F2-DCA2-4548-A97C-CCFFE43C24ED}"/>
              </a:ext>
            </a:extLst>
          </p:cNvPr>
          <p:cNvGrpSpPr/>
          <p:nvPr/>
        </p:nvGrpSpPr>
        <p:grpSpPr>
          <a:xfrm>
            <a:off x="4740148" y="215705"/>
            <a:ext cx="4125421" cy="1083594"/>
            <a:chOff x="2010336" y="2438774"/>
            <a:chExt cx="4447614" cy="125672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B3DCCDE-DCA2-9F43-96EB-A475D88A9C3C}"/>
                </a:ext>
              </a:extLst>
            </p:cNvPr>
            <p:cNvCxnSpPr>
              <a:stCxn id="24" idx="2"/>
              <a:endCxn id="23" idx="6"/>
            </p:cNvCxnSpPr>
            <p:nvPr/>
          </p:nvCxnSpPr>
          <p:spPr>
            <a:xfrm flipH="1">
              <a:off x="3125609" y="2764111"/>
              <a:ext cx="614411" cy="0"/>
            </a:xfrm>
            <a:prstGeom prst="line">
              <a:avLst/>
            </a:prstGeom>
            <a:ln w="66675">
              <a:solidFill>
                <a:schemeClr val="accent4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160BBD-C90F-8147-94B5-728605451029}"/>
                </a:ext>
              </a:extLst>
            </p:cNvPr>
            <p:cNvSpPr txBox="1"/>
            <p:nvPr/>
          </p:nvSpPr>
          <p:spPr>
            <a:xfrm>
              <a:off x="2010336" y="2495174"/>
              <a:ext cx="4447614" cy="120032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</a:t>
              </a:r>
            </a:p>
            <a:p>
              <a:endParaRPr lang="en-US" sz="2000" dirty="0"/>
            </a:p>
            <a:p>
              <a:r>
                <a:rPr lang="en-US" sz="2000" dirty="0"/>
                <a:t>Then </a:t>
              </a:r>
              <a:r>
                <a:rPr lang="en-US" sz="2000" dirty="0" err="1"/>
                <a:t>B.finishTime</a:t>
              </a:r>
              <a:r>
                <a:rPr lang="en-US" sz="2000" dirty="0"/>
                <a:t> &lt; </a:t>
              </a:r>
              <a:r>
                <a:rPr lang="en-US" sz="2000" dirty="0" err="1"/>
                <a:t>A.finishTime</a:t>
              </a:r>
              <a:endParaRPr lang="en-US" sz="20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B4E059A-3094-B140-B933-0FEF03D8787E}"/>
                </a:ext>
              </a:extLst>
            </p:cNvPr>
            <p:cNvSpPr/>
            <p:nvPr/>
          </p:nvSpPr>
          <p:spPr>
            <a:xfrm>
              <a:off x="2457452" y="2438774"/>
              <a:ext cx="668157" cy="6506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BD4CC5B-8218-8641-B283-5562EEACCA98}"/>
                </a:ext>
              </a:extLst>
            </p:cNvPr>
            <p:cNvSpPr/>
            <p:nvPr/>
          </p:nvSpPr>
          <p:spPr>
            <a:xfrm>
              <a:off x="3740020" y="2438774"/>
              <a:ext cx="656047" cy="6506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97A50C8-4430-5F49-9C29-507B6DFAAB28}"/>
              </a:ext>
            </a:extLst>
          </p:cNvPr>
          <p:cNvSpPr txBox="1"/>
          <p:nvPr/>
        </p:nvSpPr>
        <p:spPr>
          <a:xfrm>
            <a:off x="8307097" y="4903346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8F024B-D118-0946-9789-07A6F08D9152}"/>
              </a:ext>
            </a:extLst>
          </p:cNvPr>
          <p:cNvSpPr txBox="1"/>
          <p:nvPr/>
        </p:nvSpPr>
        <p:spPr>
          <a:xfrm>
            <a:off x="5099323" y="4958781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BEE1F5-8E21-A343-AD24-71B582492232}"/>
              </a:ext>
            </a:extLst>
          </p:cNvPr>
          <p:cNvSpPr txBox="1"/>
          <p:nvPr/>
        </p:nvSpPr>
        <p:spPr>
          <a:xfrm>
            <a:off x="166781" y="5213128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C00F08-00B3-0840-A1AC-FE95B6C6ABE7}"/>
              </a:ext>
            </a:extLst>
          </p:cNvPr>
          <p:cNvSpPr txBox="1"/>
          <p:nvPr/>
        </p:nvSpPr>
        <p:spPr>
          <a:xfrm>
            <a:off x="8292858" y="5221311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EC2311-46BA-6042-B53E-741260018F00}"/>
              </a:ext>
            </a:extLst>
          </p:cNvPr>
          <p:cNvSpPr txBox="1"/>
          <p:nvPr/>
        </p:nvSpPr>
        <p:spPr>
          <a:xfrm>
            <a:off x="182616" y="5516294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A2A240-0654-FD46-AC4A-1A696817036D}"/>
              </a:ext>
            </a:extLst>
          </p:cNvPr>
          <p:cNvSpPr txBox="1"/>
          <p:nvPr/>
        </p:nvSpPr>
        <p:spPr>
          <a:xfrm>
            <a:off x="491368" y="4032094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3E0ABA-A178-2747-978D-394FC94D921A}"/>
              </a:ext>
            </a:extLst>
          </p:cNvPr>
          <p:cNvSpPr txBox="1"/>
          <p:nvPr/>
        </p:nvSpPr>
        <p:spPr>
          <a:xfrm>
            <a:off x="496877" y="3798351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5AA04F-FBE3-5449-95E5-2ECAE293D53D}"/>
              </a:ext>
            </a:extLst>
          </p:cNvPr>
          <p:cNvSpPr txBox="1"/>
          <p:nvPr/>
        </p:nvSpPr>
        <p:spPr>
          <a:xfrm>
            <a:off x="3896498" y="3245632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start:9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C915CC-357D-8B48-822E-ABEB409E2FF4}"/>
              </a:ext>
            </a:extLst>
          </p:cNvPr>
          <p:cNvSpPr txBox="1"/>
          <p:nvPr/>
        </p:nvSpPr>
        <p:spPr>
          <a:xfrm>
            <a:off x="3896498" y="3534004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47031E-2B23-344B-81C0-A662C6778E1E}"/>
              </a:ext>
            </a:extLst>
          </p:cNvPr>
          <p:cNvSpPr txBox="1"/>
          <p:nvPr/>
        </p:nvSpPr>
        <p:spPr>
          <a:xfrm>
            <a:off x="5099323" y="5230616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D3C80B-077B-5E45-BFDF-C1E40A228D20}"/>
              </a:ext>
            </a:extLst>
          </p:cNvPr>
          <p:cNvSpPr txBox="1"/>
          <p:nvPr/>
        </p:nvSpPr>
        <p:spPr>
          <a:xfrm>
            <a:off x="8216605" y="3080537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E18F1E-3E63-EE49-9044-6CD03F21DAD3}"/>
              </a:ext>
            </a:extLst>
          </p:cNvPr>
          <p:cNvSpPr txBox="1"/>
          <p:nvPr/>
        </p:nvSpPr>
        <p:spPr>
          <a:xfrm>
            <a:off x="8212305" y="3383646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finish:4</a:t>
            </a:r>
          </a:p>
        </p:txBody>
      </p:sp>
    </p:spTree>
    <p:extLst>
      <p:ext uri="{BB962C8B-B14F-4D97-AF65-F5344CB8AC3E}">
        <p14:creationId xmlns:p14="http://schemas.microsoft.com/office/powerpoint/2010/main" val="357357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570" y="143060"/>
            <a:ext cx="7886700" cy="1035369"/>
          </a:xfrm>
        </p:spPr>
        <p:txBody>
          <a:bodyPr>
            <a:normAutofit/>
          </a:bodyPr>
          <a:lstStyle/>
          <a:p>
            <a:r>
              <a:rPr lang="en-US" dirty="0"/>
              <a:t>Topological Sorting (on a DAG)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853" y="1251553"/>
            <a:ext cx="5282046" cy="3519304"/>
          </a:xfrm>
        </p:spPr>
        <p:txBody>
          <a:bodyPr>
            <a:normAutofit/>
          </a:bodyPr>
          <a:lstStyle/>
          <a:p>
            <a:r>
              <a:rPr lang="en-US" sz="2400" dirty="0"/>
              <a:t>Do DFS</a:t>
            </a:r>
          </a:p>
          <a:p>
            <a:r>
              <a:rPr lang="en-US" sz="2400" dirty="0"/>
              <a:t>When you mark a vertex as </a:t>
            </a:r>
            <a:r>
              <a:rPr lang="en-US" sz="2400" b="1" dirty="0">
                <a:solidFill>
                  <a:schemeClr val="accent1"/>
                </a:solidFill>
              </a:rPr>
              <a:t>all done</a:t>
            </a:r>
            <a:r>
              <a:rPr lang="en-US" sz="2400" dirty="0">
                <a:solidFill>
                  <a:srgbClr val="7030A0"/>
                </a:solidFill>
              </a:rPr>
              <a:t>, </a:t>
            </a:r>
            <a:r>
              <a:rPr lang="en-US" sz="2400" dirty="0"/>
              <a:t>put it at the </a:t>
            </a:r>
            <a:r>
              <a:rPr lang="en-US" sz="2400" b="1" dirty="0"/>
              <a:t>beginning</a:t>
            </a:r>
            <a:r>
              <a:rPr lang="en-US" sz="2400" dirty="0"/>
              <a:t> of the list.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90848" y="1429682"/>
            <a:ext cx="3153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dpkg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coreutils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tar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libbz2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libselinux1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multiarch_support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B0724-A53E-194D-8E17-0D660435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5BEE66-7BF8-0542-9068-4CE57AF3DC7B}"/>
              </a:ext>
            </a:extLst>
          </p:cNvPr>
          <p:cNvGrpSpPr/>
          <p:nvPr/>
        </p:nvGrpSpPr>
        <p:grpSpPr>
          <a:xfrm>
            <a:off x="278430" y="3800390"/>
            <a:ext cx="8587139" cy="2752663"/>
            <a:chOff x="403412" y="2778888"/>
            <a:chExt cx="8422266" cy="360487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AECC5F6-91D2-F947-972C-1BE18A70670F}"/>
                </a:ext>
              </a:extLst>
            </p:cNvPr>
            <p:cNvSpPr/>
            <p:nvPr/>
          </p:nvSpPr>
          <p:spPr>
            <a:xfrm>
              <a:off x="403412" y="3837510"/>
              <a:ext cx="97800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0387FB-6022-C449-B48D-3B82C342DAFD}"/>
                </a:ext>
              </a:extLst>
            </p:cNvPr>
            <p:cNvSpPr/>
            <p:nvPr/>
          </p:nvSpPr>
          <p:spPr>
            <a:xfrm>
              <a:off x="2374054" y="2778888"/>
              <a:ext cx="1467012" cy="4763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coreutils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F474FD-DAAA-CA4D-9E18-780F410D7565}"/>
                </a:ext>
              </a:extLst>
            </p:cNvPr>
            <p:cNvSpPr/>
            <p:nvPr/>
          </p:nvSpPr>
          <p:spPr>
            <a:xfrm>
              <a:off x="4186845" y="4686260"/>
              <a:ext cx="97800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dpkg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650ADD8-EABB-0F45-B859-1653C8A697CC}"/>
                </a:ext>
              </a:extLst>
            </p:cNvPr>
            <p:cNvSpPr/>
            <p:nvPr/>
          </p:nvSpPr>
          <p:spPr>
            <a:xfrm>
              <a:off x="788045" y="5748995"/>
              <a:ext cx="1323787" cy="6347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libbz2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EC1E02-78D1-9844-A4FC-C9282CC6075D}"/>
                </a:ext>
              </a:extLst>
            </p:cNvPr>
            <p:cNvCxnSpPr>
              <a:cxnSpLocks/>
              <a:stCxn id="50" idx="7"/>
            </p:cNvCxnSpPr>
            <p:nvPr/>
          </p:nvCxnSpPr>
          <p:spPr>
            <a:xfrm flipV="1">
              <a:off x="1917968" y="5051554"/>
              <a:ext cx="2412102" cy="790400"/>
            </a:xfrm>
            <a:prstGeom prst="line">
              <a:avLst/>
            </a:prstGeom>
            <a:ln w="38100">
              <a:solidFill>
                <a:schemeClr val="accent4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77D21C-B777-574B-A018-7739FF35B929}"/>
                </a:ext>
              </a:extLst>
            </p:cNvPr>
            <p:cNvCxnSpPr>
              <a:endCxn id="52" idx="4"/>
            </p:cNvCxnSpPr>
            <p:nvPr/>
          </p:nvCxnSpPr>
          <p:spPr>
            <a:xfrm flipH="1" flipV="1">
              <a:off x="3352062" y="3206857"/>
              <a:ext cx="978008" cy="1542078"/>
            </a:xfrm>
            <a:prstGeom prst="line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125195D-4A1E-9B4E-8734-E8333C39A7DF}"/>
                </a:ext>
              </a:extLst>
            </p:cNvPr>
            <p:cNvSpPr/>
            <p:nvPr/>
          </p:nvSpPr>
          <p:spPr>
            <a:xfrm>
              <a:off x="6784572" y="5321025"/>
              <a:ext cx="1730778" cy="42796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libselinux1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4FDC139-6150-BF4E-A422-B5CBF99AA8F4}"/>
                </a:ext>
              </a:extLst>
            </p:cNvPr>
            <p:cNvSpPr/>
            <p:nvPr/>
          </p:nvSpPr>
          <p:spPr>
            <a:xfrm>
              <a:off x="7238125" y="2939516"/>
              <a:ext cx="1587553" cy="10806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multiarch</a:t>
              </a:r>
              <a:r>
                <a:rPr lang="en-US" dirty="0">
                  <a:solidFill>
                    <a:schemeClr val="tx1"/>
                  </a:solidFill>
                </a:rPr>
                <a:t>-support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43CC42-084F-BA49-8BBA-5D6F49625B2F}"/>
                </a:ext>
              </a:extLst>
            </p:cNvPr>
            <p:cNvCxnSpPr>
              <a:cxnSpLocks/>
              <a:stCxn id="53" idx="1"/>
              <a:endCxn id="52" idx="5"/>
            </p:cNvCxnSpPr>
            <p:nvPr/>
          </p:nvCxnSpPr>
          <p:spPr>
            <a:xfrm flipH="1" flipV="1">
              <a:off x="3697842" y="3144184"/>
              <a:ext cx="3340197" cy="2239516"/>
            </a:xfrm>
            <a:prstGeom prst="line">
              <a:avLst/>
            </a:prstGeom>
            <a:ln w="38100">
              <a:solidFill>
                <a:schemeClr val="accent4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7915035-D653-B14A-A177-A8E7D791BE6B}"/>
                </a:ext>
              </a:extLst>
            </p:cNvPr>
            <p:cNvCxnSpPr>
              <a:cxnSpLocks/>
              <a:stCxn id="53" idx="0"/>
              <a:endCxn id="54" idx="4"/>
            </p:cNvCxnSpPr>
            <p:nvPr/>
          </p:nvCxnSpPr>
          <p:spPr>
            <a:xfrm flipV="1">
              <a:off x="7649962" y="4020157"/>
              <a:ext cx="381940" cy="1300868"/>
            </a:xfrm>
            <a:prstGeom prst="line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8EBDE49-643E-2946-8ED1-D1770B97396B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5021627" y="3479836"/>
              <a:ext cx="2216498" cy="1269101"/>
            </a:xfrm>
            <a:prstGeom prst="line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015047-8379-9F40-81EB-C70B5A354D57}"/>
                </a:ext>
              </a:extLst>
            </p:cNvPr>
            <p:cNvCxnSpPr>
              <a:stCxn id="58" idx="2"/>
            </p:cNvCxnSpPr>
            <p:nvPr/>
          </p:nvCxnSpPr>
          <p:spPr>
            <a:xfrm flipH="1">
              <a:off x="2111832" y="5535010"/>
              <a:ext cx="4672739" cy="427968"/>
            </a:xfrm>
            <a:prstGeom prst="line">
              <a:avLst/>
            </a:prstGeom>
            <a:ln w="38100">
              <a:solidFill>
                <a:schemeClr val="accent4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9AE439-0FE8-6141-8E3F-7A1F21FC12AF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521717" y="4110849"/>
            <a:ext cx="984977" cy="1957500"/>
          </a:xfrm>
          <a:prstGeom prst="line">
            <a:avLst/>
          </a:prstGeom>
          <a:ln w="38100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463C996-6731-134F-9F32-7D65429069D9}"/>
              </a:ext>
            </a:extLst>
          </p:cNvPr>
          <p:cNvCxnSpPr>
            <a:cxnSpLocks/>
            <a:stCxn id="60" idx="2"/>
            <a:endCxn id="47" idx="6"/>
          </p:cNvCxnSpPr>
          <p:nvPr/>
        </p:nvCxnSpPr>
        <p:spPr>
          <a:xfrm flipH="1" flipV="1">
            <a:off x="1275583" y="4772147"/>
            <a:ext cx="2860344" cy="648105"/>
          </a:xfrm>
          <a:prstGeom prst="line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B4E588A-0721-C241-959D-4940B091B629}"/>
              </a:ext>
            </a:extLst>
          </p:cNvPr>
          <p:cNvSpPr txBox="1"/>
          <p:nvPr/>
        </p:nvSpPr>
        <p:spPr>
          <a:xfrm>
            <a:off x="8307097" y="5168791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51DF6A-9CBA-1A49-BE33-E6CB25ECB69F}"/>
              </a:ext>
            </a:extLst>
          </p:cNvPr>
          <p:cNvSpPr txBox="1"/>
          <p:nvPr/>
        </p:nvSpPr>
        <p:spPr>
          <a:xfrm>
            <a:off x="5099323" y="5224226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EBA021-78DC-7F4B-B706-6CFA4AF3A4F1}"/>
              </a:ext>
            </a:extLst>
          </p:cNvPr>
          <p:cNvSpPr txBox="1"/>
          <p:nvPr/>
        </p:nvSpPr>
        <p:spPr>
          <a:xfrm>
            <a:off x="166781" y="5478573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7E27B1-2DB2-0A4B-A1D5-DAA626E7F1F5}"/>
              </a:ext>
            </a:extLst>
          </p:cNvPr>
          <p:cNvSpPr txBox="1"/>
          <p:nvPr/>
        </p:nvSpPr>
        <p:spPr>
          <a:xfrm>
            <a:off x="8292858" y="5486756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916EA3-4F76-CA4C-8239-0F731C38C762}"/>
              </a:ext>
            </a:extLst>
          </p:cNvPr>
          <p:cNvSpPr txBox="1"/>
          <p:nvPr/>
        </p:nvSpPr>
        <p:spPr>
          <a:xfrm>
            <a:off x="182616" y="5781739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D74CC4-5D38-CF46-ACC1-98C26A3711DB}"/>
              </a:ext>
            </a:extLst>
          </p:cNvPr>
          <p:cNvSpPr txBox="1"/>
          <p:nvPr/>
        </p:nvSpPr>
        <p:spPr>
          <a:xfrm>
            <a:off x="491368" y="4297539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BC38BD-CFFF-6B47-AADC-BEE48130F4ED}"/>
              </a:ext>
            </a:extLst>
          </p:cNvPr>
          <p:cNvSpPr txBox="1"/>
          <p:nvPr/>
        </p:nvSpPr>
        <p:spPr>
          <a:xfrm>
            <a:off x="496877" y="4063796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1A5404-3287-0246-904E-DF84EC9367D0}"/>
              </a:ext>
            </a:extLst>
          </p:cNvPr>
          <p:cNvSpPr txBox="1"/>
          <p:nvPr/>
        </p:nvSpPr>
        <p:spPr>
          <a:xfrm>
            <a:off x="3896498" y="3511077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start:9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BBABB6-F7E5-EB48-BD2D-E8D2911C8FF5}"/>
              </a:ext>
            </a:extLst>
          </p:cNvPr>
          <p:cNvSpPr txBox="1"/>
          <p:nvPr/>
        </p:nvSpPr>
        <p:spPr>
          <a:xfrm>
            <a:off x="3896498" y="3799449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691506-D0BC-D841-B92C-2D360EB15F40}"/>
              </a:ext>
            </a:extLst>
          </p:cNvPr>
          <p:cNvSpPr txBox="1"/>
          <p:nvPr/>
        </p:nvSpPr>
        <p:spPr>
          <a:xfrm>
            <a:off x="5099323" y="5496061"/>
            <a:ext cx="1081896" cy="27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finish:11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C8D9B0-F292-1A48-9EEE-9F4DFFBA412F}"/>
              </a:ext>
            </a:extLst>
          </p:cNvPr>
          <p:cNvSpPr txBox="1"/>
          <p:nvPr/>
        </p:nvSpPr>
        <p:spPr>
          <a:xfrm>
            <a:off x="8216605" y="3345982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6A3752-3110-F44A-B53B-B188E6A688A0}"/>
              </a:ext>
            </a:extLst>
          </p:cNvPr>
          <p:cNvSpPr txBox="1"/>
          <p:nvPr/>
        </p:nvSpPr>
        <p:spPr>
          <a:xfrm>
            <a:off x="8212305" y="3649091"/>
            <a:ext cx="11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finish:4</a:t>
            </a:r>
          </a:p>
        </p:txBody>
      </p:sp>
    </p:spTree>
    <p:extLst>
      <p:ext uri="{BB962C8B-B14F-4D97-AF65-F5344CB8AC3E}">
        <p14:creationId xmlns:p14="http://schemas.microsoft.com/office/powerpoint/2010/main" val="2999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6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implementation, </a:t>
            </a:r>
            <a:br>
              <a:rPr lang="en-US" dirty="0"/>
            </a:br>
            <a:r>
              <a:rPr lang="en-US" sz="3600" dirty="0"/>
              <a:t>see Python notebook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755" y="1690689"/>
            <a:ext cx="9281251" cy="48723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0BADB-3DF6-114C-BCB0-E872C248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23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can help you solve the </a:t>
            </a:r>
            <a:r>
              <a:rPr lang="en-US" b="1" dirty="0">
                <a:ea typeface="Copperplate Gothic Bold" charset="0"/>
                <a:cs typeface="Copperplate Gothic Bold" charset="0"/>
              </a:rPr>
              <a:t>topological sorting problem</a:t>
            </a:r>
          </a:p>
          <a:p>
            <a:pPr lvl="1"/>
            <a:r>
              <a:rPr lang="en-US" dirty="0">
                <a:solidFill>
                  <a:schemeClr val="accent4"/>
                </a:solidFill>
                <a:ea typeface="Copperplate Gothic Bold" charset="0"/>
                <a:cs typeface="Copperplate Gothic Bold" charset="0"/>
              </a:rPr>
              <a:t>That’s the fancy name for the problem of finding an ordering that respects all the dependencies</a:t>
            </a:r>
          </a:p>
          <a:p>
            <a:pPr lvl="1"/>
            <a:endParaRPr lang="en-US" dirty="0">
              <a:ea typeface="Copperplate Gothic Bold" charset="0"/>
              <a:cs typeface="Copperplate Gothic Bold" charset="0"/>
            </a:endParaRPr>
          </a:p>
          <a:p>
            <a:r>
              <a:rPr lang="en-US" dirty="0">
                <a:ea typeface="Copperplate Gothic Bold" charset="0"/>
                <a:cs typeface="Copperplate Gothic Bold" charset="0"/>
              </a:rPr>
              <a:t>Thinking about the DFS tree is helpful.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0B8D3-3398-CC48-91F0-9179F9BB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4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3525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175013" y="164620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210786"/>
            <a:ext cx="1680277" cy="357790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V="1">
            <a:off x="3407121" y="2210786"/>
            <a:ext cx="60474" cy="2258605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20554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4329" y="3308181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545" y="384655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398593" y="199928"/>
            <a:ext cx="3633634" cy="803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example skipped in class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here for reference.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F72012-D733-1945-B8BC-C238ED2D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65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352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175013" y="164620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210786"/>
            <a:ext cx="1680277" cy="357790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V="1">
            <a:off x="3407121" y="2210786"/>
            <a:ext cx="60474" cy="2258605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20554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4329" y="3308181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545" y="384655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58562" y="4928330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398593" y="199928"/>
            <a:ext cx="3633634" cy="803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example skipped in class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here for reference.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059CD2-1224-7746-B352-C96211DE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208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352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175013" y="1646201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210786"/>
            <a:ext cx="1680277" cy="357790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V="1">
            <a:off x="3407121" y="2210786"/>
            <a:ext cx="60474" cy="2258605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20554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4329" y="3308181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545" y="384655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58562" y="4928330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2635" y="6353272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98593" y="199928"/>
            <a:ext cx="3633634" cy="803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example skipped in class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here for reference.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3B329-FA5D-BA4C-944B-D6A0DA50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648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352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175013" y="1646201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210786"/>
            <a:ext cx="1680277" cy="3577902"/>
          </a:xfrm>
          <a:prstGeom prst="line">
            <a:avLst/>
          </a:prstGeom>
          <a:ln w="66675">
            <a:solidFill>
              <a:srgbClr val="CF6E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V="1">
            <a:off x="3407121" y="2210786"/>
            <a:ext cx="60474" cy="2258605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20554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4329" y="3308181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545" y="384655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58562" y="4928330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362635" y="6353272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4315" y="1504160"/>
            <a:ext cx="155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98593" y="199928"/>
            <a:ext cx="3633634" cy="803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example skipped in class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here for reference.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D767A-78B4-9D45-9D02-CC4BED6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3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0" y="430166"/>
            <a:ext cx="6409181" cy="6154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050" y="219075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Theoretical </a:t>
            </a:r>
            <a:r>
              <a:rPr lang="en-US"/>
              <a:t>Computer Science academic </a:t>
            </a:r>
            <a:r>
              <a:rPr lang="en-US" dirty="0"/>
              <a:t>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BE3D3-279D-874A-AFCD-D8148680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8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352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175013" y="1646201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210786"/>
            <a:ext cx="1680277" cy="357790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V="1">
            <a:off x="3407121" y="2210786"/>
            <a:ext cx="60474" cy="2258605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20554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4329" y="3308181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545" y="384655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58562" y="4928330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44315" y="1504160"/>
            <a:ext cx="155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Leave:4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62635" y="6353272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</p:txBody>
      </p:sp>
      <p:sp>
        <p:nvSpPr>
          <p:cNvPr id="21" name="Oval 20"/>
          <p:cNvSpPr/>
          <p:nvPr/>
        </p:nvSpPr>
        <p:spPr>
          <a:xfrm>
            <a:off x="7744478" y="5776226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98593" y="199928"/>
            <a:ext cx="3633634" cy="803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example skipped in class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here for reference.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E7E1B-8EC6-4E40-9C3B-28B67DE7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543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352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175013" y="1646201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210786"/>
            <a:ext cx="1680277" cy="357790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V="1">
            <a:off x="3407121" y="2210786"/>
            <a:ext cx="60474" cy="2258605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20554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4329" y="3308181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545" y="384655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58562" y="4928330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44315" y="1504160"/>
            <a:ext cx="155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Leave:4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08891" y="6187909"/>
            <a:ext cx="123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Leave:5</a:t>
            </a:r>
          </a:p>
        </p:txBody>
      </p:sp>
      <p:sp>
        <p:nvSpPr>
          <p:cNvPr id="21" name="Oval 20"/>
          <p:cNvSpPr/>
          <p:nvPr/>
        </p:nvSpPr>
        <p:spPr>
          <a:xfrm>
            <a:off x="7744478" y="5776226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2" name="Oval 21"/>
          <p:cNvSpPr/>
          <p:nvPr/>
        </p:nvSpPr>
        <p:spPr>
          <a:xfrm>
            <a:off x="7024048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98593" y="199928"/>
            <a:ext cx="3633634" cy="803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example skipped in class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here for reference.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999E7-4DBC-DC4C-8847-23FFF266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29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352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175013" y="1646201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210786"/>
            <a:ext cx="1680277" cy="357790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V="1">
            <a:off x="3407121" y="2210786"/>
            <a:ext cx="60474" cy="2258605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20554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4329" y="3308181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545" y="384655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58562" y="4928330"/>
            <a:ext cx="128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Leave: 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44315" y="1504160"/>
            <a:ext cx="155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Leave:4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08891" y="6187909"/>
            <a:ext cx="123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Leave:5</a:t>
            </a:r>
          </a:p>
        </p:txBody>
      </p:sp>
      <p:sp>
        <p:nvSpPr>
          <p:cNvPr id="21" name="Oval 20"/>
          <p:cNvSpPr/>
          <p:nvPr/>
        </p:nvSpPr>
        <p:spPr>
          <a:xfrm>
            <a:off x="7744478" y="5776226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2" name="Oval 21"/>
          <p:cNvSpPr/>
          <p:nvPr/>
        </p:nvSpPr>
        <p:spPr>
          <a:xfrm>
            <a:off x="7024048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3" name="Oval 22"/>
          <p:cNvSpPr/>
          <p:nvPr/>
        </p:nvSpPr>
        <p:spPr>
          <a:xfrm>
            <a:off x="6303618" y="578868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98593" y="199928"/>
            <a:ext cx="3633634" cy="803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example skipped in class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here for reference.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6D3B1-DBAD-CF47-9DF2-C0314773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9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352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175013" y="1646201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210786"/>
            <a:ext cx="1680277" cy="357790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V="1">
            <a:off x="3407121" y="2210786"/>
            <a:ext cx="60474" cy="2258605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Unvisited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progress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205544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done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24329" y="3308181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545" y="3846551"/>
            <a:ext cx="108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Leave: 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58562" y="4928330"/>
            <a:ext cx="128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Leave: 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44315" y="1504160"/>
            <a:ext cx="155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Leave:4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08891" y="6187909"/>
            <a:ext cx="123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Leave:5</a:t>
            </a:r>
          </a:p>
        </p:txBody>
      </p:sp>
      <p:sp>
        <p:nvSpPr>
          <p:cNvPr id="21" name="Oval 20"/>
          <p:cNvSpPr/>
          <p:nvPr/>
        </p:nvSpPr>
        <p:spPr>
          <a:xfrm>
            <a:off x="7744478" y="5776226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2" name="Oval 21"/>
          <p:cNvSpPr/>
          <p:nvPr/>
        </p:nvSpPr>
        <p:spPr>
          <a:xfrm>
            <a:off x="7024048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3" name="Oval 22"/>
          <p:cNvSpPr/>
          <p:nvPr/>
        </p:nvSpPr>
        <p:spPr>
          <a:xfrm>
            <a:off x="6303618" y="578868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7" name="Oval 26"/>
          <p:cNvSpPr/>
          <p:nvPr/>
        </p:nvSpPr>
        <p:spPr>
          <a:xfrm>
            <a:off x="5583188" y="5768246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3663" y="5158596"/>
            <a:ext cx="3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them in this order: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398593" y="199928"/>
            <a:ext cx="3633634" cy="8038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This example skipped in class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here for reference.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280F0-FCEB-4149-9F7D-7DD18274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use of DFS </a:t>
            </a:r>
            <a:br>
              <a:rPr lang="en-US" dirty="0"/>
            </a:br>
            <a:r>
              <a:rPr lang="en-US" dirty="0"/>
              <a:t>that we’ve already seen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In-order enumeration of binary search trees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57204" y="474905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9729" y="474905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4461610" y="465418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1067" y="367225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4915" y="582425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6943" y="365845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28512" y="25908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253783" y="329318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56726" y="431315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9" idx="0"/>
          </p:cNvCxnSpPr>
          <p:nvPr/>
        </p:nvCxnSpPr>
        <p:spPr>
          <a:xfrm>
            <a:off x="2434241" y="434108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5" idx="2"/>
            <a:endCxn id="14" idx="0"/>
          </p:cNvCxnSpPr>
          <p:nvPr/>
        </p:nvCxnSpPr>
        <p:spPr>
          <a:xfrm flipH="1">
            <a:off x="2462215" y="325968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0" idx="0"/>
          </p:cNvCxnSpPr>
          <p:nvPr/>
        </p:nvCxnSpPr>
        <p:spPr>
          <a:xfrm flipH="1">
            <a:off x="1905001" y="435322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3" idx="0"/>
          </p:cNvCxnSpPr>
          <p:nvPr/>
        </p:nvCxnSpPr>
        <p:spPr>
          <a:xfrm flipH="1">
            <a:off x="1500187" y="540717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7" idx="0"/>
          </p:cNvCxnSpPr>
          <p:nvPr/>
        </p:nvCxnSpPr>
        <p:spPr>
          <a:xfrm flipH="1">
            <a:off x="1905001" y="4327296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6649" y="5169651"/>
            <a:ext cx="3323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Do DFS and print a node’s label when you are done with the left child and before you begin the right child.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919FD3D-28EC-3245-B70B-45D02D7A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8520112" cy="2852737"/>
          </a:xfrm>
        </p:spPr>
        <p:txBody>
          <a:bodyPr/>
          <a:lstStyle/>
          <a:p>
            <a:r>
              <a:rPr lang="en-US" dirty="0"/>
              <a:t>Part 2</a:t>
            </a:r>
            <a:r>
              <a:rPr lang="en-US"/>
              <a:t>: breadth-first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10F12-E2F0-AD40-A0F6-898FB60C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316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224" y="4270578"/>
            <a:ext cx="3521708" cy="2445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explore a graph?</a:t>
            </a:r>
          </a:p>
        </p:txBody>
      </p:sp>
      <p:sp>
        <p:nvSpPr>
          <p:cNvPr id="10" name="Oval 9"/>
          <p:cNvSpPr/>
          <p:nvPr/>
        </p:nvSpPr>
        <p:spPr>
          <a:xfrm>
            <a:off x="4030910" y="2668971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H="1" flipV="1">
            <a:off x="2767239" y="2295862"/>
            <a:ext cx="1556253" cy="37310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</p:cNvCxnSpPr>
          <p:nvPr/>
        </p:nvCxnSpPr>
        <p:spPr>
          <a:xfrm flipH="1">
            <a:off x="3621741" y="3233555"/>
            <a:ext cx="701751" cy="121293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0" idx="6"/>
          </p:cNvCxnSpPr>
          <p:nvPr/>
        </p:nvCxnSpPr>
        <p:spPr>
          <a:xfrm flipH="1" flipV="1">
            <a:off x="4616074" y="2951263"/>
            <a:ext cx="1533010" cy="4963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40711" y="1361946"/>
            <a:ext cx="468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If we can fly</a:t>
            </a:r>
          </a:p>
        </p:txBody>
      </p:sp>
      <p:sp>
        <p:nvSpPr>
          <p:cNvPr id="59" name="Oval 58"/>
          <p:cNvSpPr/>
          <p:nvPr/>
        </p:nvSpPr>
        <p:spPr>
          <a:xfrm>
            <a:off x="3329159" y="4446494"/>
            <a:ext cx="585164" cy="564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6139370" y="2718601"/>
            <a:ext cx="585164" cy="564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182075" y="1972981"/>
            <a:ext cx="585164" cy="564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>
            <a:stCxn id="60" idx="3"/>
            <a:endCxn id="59" idx="6"/>
          </p:cNvCxnSpPr>
          <p:nvPr/>
        </p:nvCxnSpPr>
        <p:spPr>
          <a:xfrm flipH="1">
            <a:off x="3914323" y="3200504"/>
            <a:ext cx="2310742" cy="152828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1" idx="3"/>
          </p:cNvCxnSpPr>
          <p:nvPr/>
        </p:nvCxnSpPr>
        <p:spPr>
          <a:xfrm flipH="1">
            <a:off x="1682606" y="2454884"/>
            <a:ext cx="585164" cy="138514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372094" y="3832637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/>
          <p:cNvCxnSpPr>
            <a:endCxn id="72" idx="0"/>
          </p:cNvCxnSpPr>
          <p:nvPr/>
        </p:nvCxnSpPr>
        <p:spPr>
          <a:xfrm>
            <a:off x="6478582" y="3242649"/>
            <a:ext cx="75447" cy="83801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6261447" y="4080661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/>
          <p:cNvCxnSpPr>
            <a:stCxn id="59" idx="6"/>
            <a:endCxn id="72" idx="2"/>
          </p:cNvCxnSpPr>
          <p:nvPr/>
        </p:nvCxnSpPr>
        <p:spPr>
          <a:xfrm flipV="1">
            <a:off x="3914323" y="4362953"/>
            <a:ext cx="2347124" cy="36583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798360" y="162253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/>
          <p:cNvCxnSpPr>
            <a:stCxn id="60" idx="0"/>
            <a:endCxn id="76" idx="4"/>
          </p:cNvCxnSpPr>
          <p:nvPr/>
        </p:nvCxnSpPr>
        <p:spPr>
          <a:xfrm flipH="1" flipV="1">
            <a:off x="6090942" y="2187122"/>
            <a:ext cx="341010" cy="53147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9" idx="0"/>
            <a:endCxn id="61" idx="6"/>
          </p:cNvCxnSpPr>
          <p:nvPr/>
        </p:nvCxnSpPr>
        <p:spPr>
          <a:xfrm flipH="1" flipV="1">
            <a:off x="2767239" y="2255273"/>
            <a:ext cx="854502" cy="219122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666382" y="5924637"/>
            <a:ext cx="585164" cy="56458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Connector 83"/>
          <p:cNvCxnSpPr>
            <a:stCxn id="69" idx="4"/>
            <a:endCxn id="83" idx="0"/>
          </p:cNvCxnSpPr>
          <p:nvPr/>
        </p:nvCxnSpPr>
        <p:spPr>
          <a:xfrm flipH="1">
            <a:off x="958964" y="4397221"/>
            <a:ext cx="705712" cy="152741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8222768" y="3557732"/>
            <a:ext cx="585164" cy="56458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72" idx="6"/>
          </p:cNvCxnSpPr>
          <p:nvPr/>
        </p:nvCxnSpPr>
        <p:spPr>
          <a:xfrm flipH="1">
            <a:off x="6846611" y="4039635"/>
            <a:ext cx="1461852" cy="32331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920" y="1768491"/>
            <a:ext cx="721144" cy="10227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27514-8DB4-D541-8FD2-D9B77933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993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A34BC-AAFC-9E42-BBAB-2FDD6CAD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37089-899B-314B-B22F-F9D94959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8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0385" y="1870468"/>
            <a:ext cx="5135647" cy="4482804"/>
            <a:chOff x="910385" y="1870468"/>
            <a:chExt cx="5135647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>
              <a:stCxn id="18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528848-315B-9445-A7FE-5CDFFA45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5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43400" y="571500"/>
            <a:ext cx="356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Godfather Characters Interaction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30170-CC4C-CF4B-800F-3A4B8C63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9FB96CB1-E7FC-744A-88A6-C1BCBA748E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353" y="1224339"/>
            <a:ext cx="6481294" cy="56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676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B9C6E-5EFC-0249-8263-E4DEF841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23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grpSp>
        <p:nvGrpSpPr>
          <p:cNvPr id="440" name="Group 439"/>
          <p:cNvGrpSpPr/>
          <p:nvPr/>
        </p:nvGrpSpPr>
        <p:grpSpPr>
          <a:xfrm>
            <a:off x="6731466" y="1979322"/>
            <a:ext cx="2318606" cy="3692575"/>
            <a:chOff x="6731466" y="1979322"/>
            <a:chExt cx="2318606" cy="3692575"/>
          </a:xfrm>
        </p:grpSpPr>
        <p:sp>
          <p:nvSpPr>
            <p:cNvPr id="21" name="Oval 20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24048" y="1979322"/>
              <a:ext cx="202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/>
                <a:t>been there yet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24048" y="3384944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one step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4048" y="4205255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two steps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4048" y="5025566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three steps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4048" y="2547807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zero steps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6" name="Straight Connector 435"/>
          <p:cNvCxnSpPr>
            <a:stCxn id="12" idx="2"/>
            <a:endCxn id="5" idx="6"/>
          </p:cNvCxnSpPr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TextBox 438"/>
          <p:cNvSpPr txBox="1"/>
          <p:nvPr/>
        </p:nvSpPr>
        <p:spPr>
          <a:xfrm rot="21130423">
            <a:off x="5721809" y="5649270"/>
            <a:ext cx="300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ea typeface="Phosphate Inline" charset="0"/>
                <a:cs typeface="Phosphate Inline" charset="0"/>
              </a:rPr>
              <a:t>World:</a:t>
            </a:r>
            <a:r>
              <a:rPr lang="en-US" sz="24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explored!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CB2C0-B8FF-454C-93E1-5241CF1E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5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Exploring the world with pseudocode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003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L</a:t>
            </a:r>
            <a:r>
              <a:rPr lang="en-US" baseline="-25000" dirty="0"/>
              <a:t>i</a:t>
            </a:r>
            <a:r>
              <a:rPr lang="en-US" dirty="0"/>
              <a:t> = [] for </a:t>
            </a:r>
            <a:r>
              <a:rPr lang="en-US" dirty="0" err="1"/>
              <a:t>i</a:t>
            </a:r>
            <a:r>
              <a:rPr lang="en-US" dirty="0"/>
              <a:t>=1,</a:t>
            </a:r>
            <a:r>
              <a:rPr lang="mr-IN" dirty="0"/>
              <a:t>…</a:t>
            </a:r>
            <a:r>
              <a:rPr lang="en-US" dirty="0"/>
              <a:t>,n</a:t>
            </a:r>
          </a:p>
          <a:p>
            <a:r>
              <a:rPr lang="en-US" dirty="0"/>
              <a:t>L</a:t>
            </a:r>
            <a:r>
              <a:rPr lang="en-US" baseline="-25000" dirty="0"/>
              <a:t>0</a:t>
            </a:r>
            <a:r>
              <a:rPr lang="en-US" dirty="0"/>
              <a:t> = [w], where w is the start node</a:t>
            </a:r>
          </a:p>
          <a:p>
            <a:r>
              <a:rPr lang="en-US" dirty="0"/>
              <a:t>Mark w as visited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0, </a:t>
            </a:r>
            <a:r>
              <a:rPr lang="mr-IN" dirty="0"/>
              <a:t>…</a:t>
            </a:r>
            <a:r>
              <a:rPr lang="en-US" dirty="0"/>
              <a:t>, n-1:</a:t>
            </a:r>
          </a:p>
          <a:p>
            <a:pPr lvl="1"/>
            <a:r>
              <a:rPr lang="en-US" sz="2800" b="1" dirty="0"/>
              <a:t>For</a:t>
            </a:r>
            <a:r>
              <a:rPr lang="en-US" sz="2800" dirty="0"/>
              <a:t> u in L</a:t>
            </a:r>
            <a:r>
              <a:rPr lang="en-US" sz="2800" baseline="-25000" dirty="0"/>
              <a:t>i</a:t>
            </a:r>
            <a:r>
              <a:rPr lang="en-US" sz="2800" dirty="0"/>
              <a:t>:</a:t>
            </a:r>
          </a:p>
          <a:p>
            <a:pPr lvl="2"/>
            <a:r>
              <a:rPr lang="en-US" sz="2800" b="1" dirty="0"/>
              <a:t>For </a:t>
            </a:r>
            <a:r>
              <a:rPr lang="en-US" sz="2800" dirty="0"/>
              <a:t>each v which is a neighbor of u:</a:t>
            </a:r>
          </a:p>
          <a:p>
            <a:pPr lvl="3"/>
            <a:r>
              <a:rPr lang="en-US" sz="2800" b="1" dirty="0"/>
              <a:t>If </a:t>
            </a:r>
            <a:r>
              <a:rPr lang="en-US" sz="2800" dirty="0"/>
              <a:t>v isn’t yet visited:</a:t>
            </a:r>
          </a:p>
          <a:p>
            <a:pPr lvl="4"/>
            <a:r>
              <a:rPr lang="en-US" sz="2800" dirty="0"/>
              <a:t>mark v as visited, and put it in L</a:t>
            </a:r>
            <a:r>
              <a:rPr lang="en-US" sz="2800" baseline="-25000" dirty="0"/>
              <a:t>i+1</a:t>
            </a:r>
          </a:p>
          <a:p>
            <a:pPr lvl="4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5648" y="169068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L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is the set of nodes we can reach in </a:t>
            </a:r>
            <a:r>
              <a:rPr lang="en-US" sz="2400" dirty="0" err="1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steps from 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342" y="5509528"/>
            <a:ext cx="3505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Go through all the nodes in L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and add their unvisited neighbors to L</a:t>
            </a:r>
            <a:r>
              <a:rPr lang="en-US" sz="2400" baseline="-25000" dirty="0">
                <a:solidFill>
                  <a:srgbClr val="7030A0"/>
                </a:solidFill>
              </a:rPr>
              <a:t>i+1</a:t>
            </a:r>
            <a:endParaRPr lang="en-US" sz="2400" dirty="0">
              <a:solidFill>
                <a:srgbClr val="7030A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347586" y="3648176"/>
            <a:ext cx="1852859" cy="3061681"/>
            <a:chOff x="6731466" y="1979322"/>
            <a:chExt cx="2318606" cy="3765435"/>
          </a:xfrm>
        </p:grpSpPr>
        <p:sp>
          <p:nvSpPr>
            <p:cNvPr id="36" name="Oval 35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24048" y="1979322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</a:t>
              </a:r>
              <a:endParaRPr lang="en-US" sz="3200" baseline="-250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4048" y="3384943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1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4048" y="4205256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2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4048" y="5025566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3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24048" y="2547807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0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587368" y="4900175"/>
            <a:ext cx="2491671" cy="1943241"/>
            <a:chOff x="910385" y="1870468"/>
            <a:chExt cx="5135647" cy="4482804"/>
          </a:xfrm>
        </p:grpSpPr>
        <p:sp>
          <p:nvSpPr>
            <p:cNvPr id="47" name="Oval 46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stCxn id="56" idx="0"/>
              <a:endCxn id="55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56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2"/>
              <a:endCxn id="53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/>
            <p:cNvCxnSpPr>
              <a:stCxn id="55" idx="0"/>
            </p:cNvCxnSpPr>
            <p:nvPr/>
          </p:nvCxnSpPr>
          <p:spPr>
            <a:xfrm flipH="1" flipV="1">
              <a:off x="3028847" y="2419284"/>
              <a:ext cx="2139440" cy="2804819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5" idx="3"/>
            </p:cNvCxnSpPr>
            <p:nvPr/>
          </p:nvCxnSpPr>
          <p:spPr>
            <a:xfrm flipV="1">
              <a:off x="2079901" y="5706008"/>
              <a:ext cx="2881499" cy="3649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5" idx="7"/>
              <a:endCxn id="56" idx="4"/>
            </p:cNvCxnSpPr>
            <p:nvPr/>
          </p:nvCxnSpPr>
          <p:spPr>
            <a:xfrm flipV="1">
              <a:off x="5375173" y="3549316"/>
              <a:ext cx="378278" cy="1757468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1" idx="3"/>
              <a:endCxn id="53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64" name="Straight Connector 63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893807" y="4917493"/>
            <a:ext cx="1658864" cy="1307844"/>
            <a:chOff x="6053576" y="5080232"/>
            <a:chExt cx="1658864" cy="1307844"/>
          </a:xfrm>
        </p:grpSpPr>
        <p:sp>
          <p:nvSpPr>
            <p:cNvPr id="74" name="Oval 73"/>
            <p:cNvSpPr/>
            <p:nvPr/>
          </p:nvSpPr>
          <p:spPr>
            <a:xfrm>
              <a:off x="6909537" y="6143335"/>
              <a:ext cx="283905" cy="24474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 flipV="1">
              <a:off x="6053576" y="5866863"/>
              <a:ext cx="855961" cy="398842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7428535" y="5080232"/>
              <a:ext cx="283905" cy="24474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6095153" y="5289131"/>
              <a:ext cx="1374959" cy="491203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1607574" y="-9076"/>
            <a:ext cx="752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Same disclaimer as for DFS: you may have seen other ways to implement this, this will be convenient for us.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D7ACC95-9E17-A847-8220-25FBFD3D90FA}"/>
              </a:ext>
            </a:extLst>
          </p:cNvPr>
          <p:cNvSpPr/>
          <p:nvPr/>
        </p:nvSpPr>
        <p:spPr>
          <a:xfrm rot="18934036">
            <a:off x="1319707" y="3344926"/>
            <a:ext cx="545242" cy="1906562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493E91F-429D-FC4D-B3F0-954220767AAE}"/>
              </a:ext>
            </a:extLst>
          </p:cNvPr>
          <p:cNvSpPr/>
          <p:nvPr/>
        </p:nvSpPr>
        <p:spPr>
          <a:xfrm>
            <a:off x="1093386" y="4459135"/>
            <a:ext cx="333632" cy="1037968"/>
          </a:xfrm>
          <a:custGeom>
            <a:avLst/>
            <a:gdLst>
              <a:gd name="connsiteX0" fmla="*/ 333632 w 333632"/>
              <a:gd name="connsiteY0" fmla="*/ 0 h 1037968"/>
              <a:gd name="connsiteX1" fmla="*/ 74140 w 333632"/>
              <a:gd name="connsiteY1" fmla="*/ 284205 h 1037968"/>
              <a:gd name="connsiteX2" fmla="*/ 0 w 333632"/>
              <a:gd name="connsiteY2" fmla="*/ 1037968 h 103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632" h="1037968">
                <a:moveTo>
                  <a:pt x="333632" y="0"/>
                </a:moveTo>
                <a:cubicBezTo>
                  <a:pt x="231688" y="55605"/>
                  <a:pt x="129745" y="111211"/>
                  <a:pt x="74140" y="284205"/>
                </a:cubicBezTo>
                <a:cubicBezTo>
                  <a:pt x="18535" y="457199"/>
                  <a:pt x="9267" y="747583"/>
                  <a:pt x="0" y="1037968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EED46E-252A-2143-8FA0-07D8DB1D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  <p:bldP spid="4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also finds all the nodes reachable from the starting point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2978" y="1870468"/>
            <a:ext cx="3720388" cy="3275273"/>
            <a:chOff x="1030469" y="1870468"/>
            <a:chExt cx="5015563" cy="4482804"/>
          </a:xfrm>
        </p:grpSpPr>
        <p:sp>
          <p:nvSpPr>
            <p:cNvPr id="13" name="Oval 12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22" idx="0"/>
              <a:endCxn id="2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2" idx="0"/>
              <a:endCxn id="20" idx="4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1" idx="1"/>
              <a:endCxn id="20" idx="4"/>
            </p:cNvCxnSpPr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1" idx="2"/>
              <a:endCxn id="1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>
              <a:stCxn id="28" idx="2"/>
              <a:endCxn id="20" idx="5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8" idx="2"/>
              <a:endCxn id="2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7" idx="3"/>
              <a:endCxn id="1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</p:grpSp>
      <p:sp>
        <p:nvSpPr>
          <p:cNvPr id="33" name="Oval 32"/>
          <p:cNvSpPr/>
          <p:nvPr/>
        </p:nvSpPr>
        <p:spPr>
          <a:xfrm rot="9772353">
            <a:off x="8231314" y="444922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 rot="9772353">
            <a:off x="7488589" y="5745819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 rot="9772353">
            <a:off x="6385708" y="416193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 rot="9772353">
            <a:off x="7378936" y="2783990"/>
            <a:ext cx="434056" cy="4125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9772353" flipV="1">
            <a:off x="6580814" y="3349362"/>
            <a:ext cx="1201519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9772353" flipV="1">
            <a:off x="7267059" y="3246022"/>
            <a:ext cx="767463" cy="245026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9772353" flipH="1" flipV="1">
            <a:off x="7001582" y="4365489"/>
            <a:ext cx="434056" cy="14863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49" idx="5"/>
          </p:cNvCxnSpPr>
          <p:nvPr/>
        </p:nvCxnSpPr>
        <p:spPr>
          <a:xfrm rot="9772353" flipH="1" flipV="1">
            <a:off x="6880107" y="4096662"/>
            <a:ext cx="1308660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rot="9772353">
            <a:off x="6155101" y="6107974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 rot="9772353">
            <a:off x="5103741" y="3916770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 rot="9772353">
            <a:off x="5170779" y="5608193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9772353" flipH="1" flipV="1">
            <a:off x="5837120" y="3806285"/>
            <a:ext cx="1369943" cy="230442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9772353" flipV="1">
            <a:off x="5137260" y="4356907"/>
            <a:ext cx="434056" cy="12236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9772353" flipV="1">
            <a:off x="5355248" y="4724990"/>
            <a:ext cx="1280047" cy="7326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9772353" flipH="1">
            <a:off x="5421447" y="3350380"/>
            <a:ext cx="2073840" cy="4125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9" idx="6"/>
          </p:cNvCxnSpPr>
          <p:nvPr/>
        </p:nvCxnSpPr>
        <p:spPr>
          <a:xfrm rot="9772353" flipH="1">
            <a:off x="6307315" y="5010568"/>
            <a:ext cx="2102146" cy="82790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8507" y="5672311"/>
            <a:ext cx="3943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It is also a good way to find all the </a:t>
            </a:r>
            <a:r>
              <a:rPr lang="en-US" sz="2400" b="1" dirty="0">
                <a:solidFill>
                  <a:schemeClr val="accent4"/>
                </a:solidFill>
              </a:rPr>
              <a:t>connected components.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0740" y="1978912"/>
            <a:ext cx="791675" cy="9313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57DCA-ECDB-BE4E-803C-351F6BC3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006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 and</a:t>
            </a:r>
            <a:br>
              <a:rPr lang="en-US" dirty="0"/>
            </a:br>
            <a:r>
              <a:rPr lang="en-US" dirty="0"/>
              <a:t>extension to 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0316"/>
            <a:ext cx="8688518" cy="4351338"/>
          </a:xfrm>
        </p:spPr>
        <p:txBody>
          <a:bodyPr/>
          <a:lstStyle/>
          <a:p>
            <a:r>
              <a:rPr lang="en-US" dirty="0"/>
              <a:t>To explore the whole graph, explore the connected components one-by-one.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Same argument as DFS: BFS running time is O(n + m)</a:t>
            </a:r>
          </a:p>
          <a:p>
            <a:r>
              <a:rPr lang="en-US" dirty="0"/>
              <a:t>Like DFS, BFS also works fine on directed graphs.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599705" y="6311899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Siggi</a:t>
            </a:r>
            <a:r>
              <a:rPr lang="en-US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4803" y="3841837"/>
            <a:ext cx="2079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Verify these!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087" y="4247121"/>
            <a:ext cx="2431081" cy="2197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7B1A4-F295-C74A-9D11-868155CBA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5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breadth-first?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873" y="1527039"/>
            <a:ext cx="7886700" cy="5864783"/>
          </a:xfrm>
        </p:spPr>
        <p:txBody>
          <a:bodyPr>
            <a:normAutofit/>
          </a:bodyPr>
          <a:lstStyle/>
          <a:p>
            <a:r>
              <a:rPr lang="en-US" dirty="0"/>
              <a:t>We are implicitly building a tree: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we go as broadly as we can.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17449" y="2278016"/>
            <a:ext cx="4048998" cy="3699719"/>
            <a:chOff x="1057714" y="1870468"/>
            <a:chExt cx="4988318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5" name="Straight Connector 14"/>
            <p:cNvCxnSpPr>
              <a:stCxn id="18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4" y="2536044"/>
            <a:ext cx="1855729" cy="9889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0282" y="2143726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177" name="Straight Connector 176"/>
          <p:cNvCxnSpPr>
            <a:stCxn id="12" idx="2"/>
            <a:endCxn id="5" idx="6"/>
          </p:cNvCxnSpPr>
          <p:nvPr/>
        </p:nvCxnSpPr>
        <p:spPr>
          <a:xfrm flipH="1" flipV="1">
            <a:off x="2586965" y="2510996"/>
            <a:ext cx="1036218" cy="52657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6540561" y="1421988"/>
            <a:ext cx="2603438" cy="4514315"/>
            <a:chOff x="6540561" y="1421988"/>
            <a:chExt cx="2603438" cy="4514315"/>
          </a:xfrm>
        </p:grpSpPr>
        <p:grpSp>
          <p:nvGrpSpPr>
            <p:cNvPr id="85" name="Group 84"/>
            <p:cNvGrpSpPr/>
            <p:nvPr/>
          </p:nvGrpSpPr>
          <p:grpSpPr>
            <a:xfrm>
              <a:off x="6540561" y="2302261"/>
              <a:ext cx="2500980" cy="3634042"/>
              <a:chOff x="6631797" y="2350986"/>
              <a:chExt cx="2500980" cy="363404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4" name="Straight Connector 23"/>
              <p:cNvCxnSpPr>
                <a:stCxn id="23" idx="4"/>
                <a:endCxn id="27" idx="0"/>
              </p:cNvCxnSpPr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28" name="Straight Connector 27"/>
              <p:cNvCxnSpPr>
                <a:stCxn id="27" idx="4"/>
                <a:endCxn id="29" idx="0"/>
              </p:cNvCxnSpPr>
              <p:nvPr/>
            </p:nvCxnSpPr>
            <p:spPr>
              <a:xfrm flipH="1">
                <a:off x="6941075" y="3789194"/>
                <a:ext cx="584773" cy="615977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6631798" y="4405171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631797" y="5507903"/>
                <a:ext cx="618553" cy="47712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9" name="Straight Connector 38"/>
              <p:cNvCxnSpPr>
                <a:stCxn id="29" idx="4"/>
                <a:endCxn id="38" idx="0"/>
              </p:cNvCxnSpPr>
              <p:nvPr/>
            </p:nvCxnSpPr>
            <p:spPr>
              <a:xfrm flipH="1">
                <a:off x="6941074" y="4871131"/>
                <a:ext cx="1" cy="636772"/>
              </a:xfrm>
              <a:prstGeom prst="line">
                <a:avLst/>
              </a:prstGeom>
              <a:ln w="666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7525847" y="4255154"/>
                <a:ext cx="618553" cy="4216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514224" y="444381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47"/>
              <p:cNvCxnSpPr>
                <a:stCxn id="52" idx="4"/>
                <a:endCxn id="47" idx="0"/>
              </p:cNvCxnSpPr>
              <p:nvPr/>
            </p:nvCxnSpPr>
            <p:spPr>
              <a:xfrm>
                <a:off x="8518318" y="3897963"/>
                <a:ext cx="305183" cy="545851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53" name="Straight Connector 52"/>
              <p:cNvCxnSpPr>
                <a:stCxn id="23" idx="4"/>
                <a:endCxn id="52" idx="0"/>
              </p:cNvCxnSpPr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Straight Connector 193"/>
            <p:cNvCxnSpPr>
              <a:stCxn id="27" idx="4"/>
              <a:endCxn id="45" idx="0"/>
            </p:cNvCxnSpPr>
            <p:nvPr/>
          </p:nvCxnSpPr>
          <p:spPr>
            <a:xfrm>
              <a:off x="7434612" y="3740469"/>
              <a:ext cx="309276" cy="46596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43902" y="1421988"/>
              <a:ext cx="2000097" cy="988962"/>
            </a:xfrm>
            <a:prstGeom prst="rect">
              <a:avLst/>
            </a:prstGeom>
          </p:spPr>
        </p:pic>
      </p:grpSp>
      <p:cxnSp>
        <p:nvCxnSpPr>
          <p:cNvPr id="207" name="Straight Connector 206"/>
          <p:cNvCxnSpPr/>
          <p:nvPr/>
        </p:nvCxnSpPr>
        <p:spPr>
          <a:xfrm flipH="1">
            <a:off x="7159114" y="4861049"/>
            <a:ext cx="1573151" cy="836692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 flipV="1">
            <a:off x="7068530" y="4754168"/>
            <a:ext cx="1445043" cy="38643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7068529" y="4628069"/>
            <a:ext cx="675359" cy="900982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7683486" y="5493857"/>
            <a:ext cx="127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Call this the “BFS tree”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5805553" y="2265567"/>
            <a:ext cx="815171" cy="3576415"/>
            <a:chOff x="5362890" y="2332648"/>
            <a:chExt cx="815171" cy="3576415"/>
          </a:xfrm>
        </p:grpSpPr>
        <p:sp>
          <p:nvSpPr>
            <p:cNvPr id="211" name="TextBox 210"/>
            <p:cNvSpPr txBox="1"/>
            <p:nvPr/>
          </p:nvSpPr>
          <p:spPr>
            <a:xfrm>
              <a:off x="5470138" y="5324288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2"/>
                  </a:solidFill>
                </a:rPr>
                <a:t>3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399477" y="3215101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5"/>
                  </a:solidFill>
                </a:rPr>
                <a:t>1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416915" y="4258387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6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6"/>
                  </a:solidFill>
                </a:rPr>
                <a:t>2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62890" y="2332648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7030A0"/>
                  </a:solidFill>
                </a:rPr>
                <a:t>L</a:t>
              </a:r>
              <a:r>
                <a:rPr lang="en-US" sz="3200" b="1" baseline="-25000" dirty="0">
                  <a:solidFill>
                    <a:srgbClr val="7030A0"/>
                  </a:solidFill>
                </a:rPr>
                <a:t>0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85CA8C-7228-E14F-B460-BECFBD04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Pre-lecture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Samuel L. Jackson’s Bacon number?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4401" y="2348654"/>
            <a:ext cx="6705620" cy="3817319"/>
            <a:chOff x="358049" y="1870468"/>
            <a:chExt cx="7897348" cy="448280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Oval 4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>
              <a:stCxn id="16" idx="0"/>
              <a:endCxn id="15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6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2"/>
              <a:endCxn id="13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6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3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686875" y="3868650"/>
              <a:ext cx="2568522" cy="8312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Samuel L.</a:t>
              </a:r>
            </a:p>
            <a:p>
              <a:r>
                <a:rPr lang="en-US" sz="2000" dirty="0"/>
                <a:t>Jackson</a:t>
              </a:r>
            </a:p>
          </p:txBody>
        </p:sp>
        <p:cxnSp>
          <p:nvCxnSpPr>
            <p:cNvPr id="21" name="Straight Connector 20"/>
            <p:cNvCxnSpPr>
              <a:stCxn id="16" idx="2"/>
              <a:endCxn id="9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58049" y="4284743"/>
              <a:ext cx="1630832" cy="8312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Kevin</a:t>
              </a:r>
            </a:p>
            <a:p>
              <a:r>
                <a:rPr lang="en-US" sz="2000" dirty="0"/>
                <a:t>Bacon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19" y="3179942"/>
            <a:ext cx="992802" cy="12509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688" y="2928764"/>
            <a:ext cx="1010921" cy="113490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165" y="4153802"/>
            <a:ext cx="648368" cy="96043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86661" y="5145894"/>
            <a:ext cx="181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Ariana Richards</a:t>
            </a:r>
          </a:p>
        </p:txBody>
      </p:sp>
      <p:sp>
        <p:nvSpPr>
          <p:cNvPr id="28" name="TextBox 27"/>
          <p:cNvSpPr txBox="1"/>
          <p:nvPr/>
        </p:nvSpPr>
        <p:spPr>
          <a:xfrm rot="19793454">
            <a:off x="3725956" y="3488621"/>
            <a:ext cx="92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Jurassic Park</a:t>
            </a:r>
          </a:p>
        </p:txBody>
      </p:sp>
      <p:sp>
        <p:nvSpPr>
          <p:cNvPr id="29" name="TextBox 28"/>
          <p:cNvSpPr txBox="1"/>
          <p:nvPr/>
        </p:nvSpPr>
        <p:spPr>
          <a:xfrm rot="1530250">
            <a:off x="2155958" y="4525392"/>
            <a:ext cx="11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Tremors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62015" y="6342715"/>
            <a:ext cx="15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(Answer: 2)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4C22F68-41EA-8D4B-B84B-11EDD159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6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example with distance 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7957" y="2348654"/>
            <a:ext cx="4776098" cy="3817319"/>
            <a:chOff x="421123" y="1870468"/>
            <a:chExt cx="5624909" cy="448280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Oval 4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>
              <a:stCxn id="18" idx="0"/>
              <a:endCxn id="17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7" idx="2"/>
              <a:endCxn id="15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7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8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5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8" idx="2"/>
              <a:endCxn id="11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21123" y="4371893"/>
              <a:ext cx="1414776" cy="8312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Kevin</a:t>
              </a:r>
            </a:p>
            <a:p>
              <a:r>
                <a:rPr lang="en-US" sz="2000" dirty="0"/>
                <a:t>Bacon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19" y="3179942"/>
            <a:ext cx="992802" cy="12509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309" y="4869917"/>
            <a:ext cx="1055314" cy="10790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79886" y="5927842"/>
            <a:ext cx="2143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Oliver Sacks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67798" y="5925588"/>
            <a:ext cx="2625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CF6E6C"/>
                </a:solidFill>
              </a:rPr>
              <a:t>It is really hard to find people with Bacon number 3!</a:t>
            </a:r>
          </a:p>
        </p:txBody>
      </p:sp>
      <p:sp>
        <p:nvSpPr>
          <p:cNvPr id="32" name="Rectangle 31"/>
          <p:cNvSpPr/>
          <p:nvPr/>
        </p:nvSpPr>
        <p:spPr>
          <a:xfrm rot="20874122">
            <a:off x="2097980" y="5738727"/>
            <a:ext cx="1769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Bjork Met Attenborough</a:t>
            </a:r>
          </a:p>
        </p:txBody>
      </p:sp>
      <p:sp>
        <p:nvSpPr>
          <p:cNvPr id="33" name="Rectangle 32"/>
          <p:cNvSpPr/>
          <p:nvPr/>
        </p:nvSpPr>
        <p:spPr>
          <a:xfrm rot="19889872">
            <a:off x="2020725" y="4701441"/>
            <a:ext cx="1769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Narnia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1711691">
            <a:off x="2156270" y="4294069"/>
            <a:ext cx="1769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X-men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659" y="5321290"/>
            <a:ext cx="929627" cy="13969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8472" y="6038558"/>
            <a:ext cx="107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Tilda Swinton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600" y="4257314"/>
            <a:ext cx="640472" cy="96245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795097" y="3660288"/>
            <a:ext cx="109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McAvoy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C6E30-F48A-6145-8969-8B57431E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6" grpId="0"/>
      <p:bldP spid="3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66" y="221578"/>
            <a:ext cx="7886700" cy="1325563"/>
          </a:xfrm>
        </p:spPr>
        <p:txBody>
          <a:bodyPr/>
          <a:lstStyle/>
          <a:p>
            <a:r>
              <a:rPr lang="en-US" dirty="0"/>
              <a:t>Application of BFS: shortest path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178485" y="2348654"/>
            <a:ext cx="4389359" cy="3817319"/>
            <a:chOff x="1057714" y="1870468"/>
            <a:chExt cx="5169438" cy="448280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98742" y="3750498"/>
              <a:ext cx="9285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cxnSp>
          <p:nvCxnSpPr>
            <p:cNvPr id="31" name="Straight Connector 30"/>
            <p:cNvCxnSpPr>
              <a:stCxn id="14" idx="2"/>
              <a:endCxn id="7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298619" y="5617827"/>
              <a:ext cx="928533" cy="584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</a:t>
              </a:r>
            </a:p>
          </p:txBody>
        </p:sp>
      </p:grp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617566" y="1437350"/>
            <a:ext cx="7547162" cy="4351338"/>
          </a:xfrm>
        </p:spPr>
        <p:txBody>
          <a:bodyPr/>
          <a:lstStyle/>
          <a:p>
            <a:r>
              <a:rPr lang="en-US" dirty="0"/>
              <a:t>How long is the shortest path between w and v?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EA505-5653-1B49-9168-C3365A82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290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66" y="221578"/>
            <a:ext cx="7886700" cy="1325563"/>
          </a:xfrm>
        </p:spPr>
        <p:txBody>
          <a:bodyPr/>
          <a:lstStyle/>
          <a:p>
            <a:r>
              <a:rPr lang="en-US" dirty="0"/>
              <a:t>Application of BFS: shortest path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53388" y="2348654"/>
            <a:ext cx="4664709" cy="3817319"/>
            <a:chOff x="910385" y="1870468"/>
            <a:chExt cx="5493723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stCxn id="20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0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0" idx="2"/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9" idx="3"/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98742" y="3750498"/>
              <a:ext cx="92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31" name="Straight Connector 30"/>
            <p:cNvCxnSpPr>
              <a:stCxn id="14" idx="2"/>
              <a:endCxn id="7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475575" y="5081536"/>
              <a:ext cx="928533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</a:t>
              </a:r>
            </a:p>
          </p:txBody>
        </p:sp>
      </p:grp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617566" y="1437350"/>
            <a:ext cx="7547162" cy="4351338"/>
          </a:xfrm>
        </p:spPr>
        <p:txBody>
          <a:bodyPr/>
          <a:lstStyle/>
          <a:p>
            <a:r>
              <a:rPr lang="en-US" dirty="0"/>
              <a:t>How long is the shortest path between w and v?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240412" y="2493705"/>
            <a:ext cx="2318606" cy="3692575"/>
            <a:chOff x="6731466" y="1979322"/>
            <a:chExt cx="2318606" cy="3692575"/>
          </a:xfrm>
        </p:grpSpPr>
        <p:sp>
          <p:nvSpPr>
            <p:cNvPr id="41" name="Oval 40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4048" y="1979322"/>
              <a:ext cx="202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/>
                <a:t>been there yet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24048" y="3384944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one step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024048" y="4205255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two steps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24048" y="5025566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three steps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24048" y="2547807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zero steps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417477" y="6113548"/>
            <a:ext cx="181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It’s three!</a:t>
            </a:r>
          </a:p>
        </p:txBody>
      </p:sp>
      <p:cxnSp>
        <p:nvCxnSpPr>
          <p:cNvPr id="53" name="Straight Arrow Connector 52"/>
          <p:cNvCxnSpPr>
            <a:stCxn id="51" idx="0"/>
            <a:endCxn id="48" idx="3"/>
          </p:cNvCxnSpPr>
          <p:nvPr/>
        </p:nvCxnSpPr>
        <p:spPr>
          <a:xfrm flipV="1">
            <a:off x="5323889" y="5824852"/>
            <a:ext cx="959371" cy="288696"/>
          </a:xfrm>
          <a:prstGeom prst="straightConnector1">
            <a:avLst/>
          </a:prstGeom>
          <a:ln w="3175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0"/>
            <a:endCxn id="12" idx="4"/>
          </p:cNvCxnSpPr>
          <p:nvPr/>
        </p:nvCxnSpPr>
        <p:spPr>
          <a:xfrm flipH="1" flipV="1">
            <a:off x="4668763" y="5685203"/>
            <a:ext cx="655126" cy="428345"/>
          </a:xfrm>
          <a:prstGeom prst="straightConnector1">
            <a:avLst/>
          </a:prstGeom>
          <a:ln w="3175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771099" y="4892752"/>
            <a:ext cx="1375371" cy="783488"/>
          </a:xfrm>
          <a:prstGeom prst="line">
            <a:avLst/>
          </a:prstGeom>
          <a:ln w="66675"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1575692" y="3939286"/>
            <a:ext cx="1498015" cy="783489"/>
          </a:xfrm>
          <a:prstGeom prst="line">
            <a:avLst/>
          </a:prstGeom>
          <a:ln w="66675">
            <a:solidFill>
              <a:schemeClr val="accent5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" idx="6"/>
            <a:endCxn id="12" idx="2"/>
          </p:cNvCxnSpPr>
          <p:nvPr/>
        </p:nvCxnSpPr>
        <p:spPr>
          <a:xfrm flipV="1">
            <a:off x="2046421" y="5444818"/>
            <a:ext cx="2373911" cy="480770"/>
          </a:xfrm>
          <a:prstGeom prst="line">
            <a:avLst/>
          </a:prstGeom>
          <a:ln w="66675">
            <a:solidFill>
              <a:schemeClr val="accent2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006B-36F6-1D4E-91EF-12E53D37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17981</TotalTime>
  <Words>5600</Words>
  <Application>Microsoft Macintosh PowerPoint</Application>
  <PresentationFormat>On-screen Show (4:3)</PresentationFormat>
  <Paragraphs>1361</Paragraphs>
  <Slides>128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Arial</vt:lpstr>
      <vt:lpstr>Calibri</vt:lpstr>
      <vt:lpstr>Calibri Light</vt:lpstr>
      <vt:lpstr>Cambria Math</vt:lpstr>
      <vt:lpstr>Comic Sans MS</vt:lpstr>
      <vt:lpstr>Courier</vt:lpstr>
      <vt:lpstr>Phosphate Inline</vt:lpstr>
      <vt:lpstr>Office Theme</vt:lpstr>
      <vt:lpstr>Lecture 9</vt:lpstr>
      <vt:lpstr>Announcements!</vt:lpstr>
      <vt:lpstr>Roadmap</vt:lpstr>
      <vt:lpstr>Outline</vt:lpstr>
      <vt:lpstr>Part 0: 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Undirected Graphs</vt:lpstr>
      <vt:lpstr>Directed Graphs</vt:lpstr>
      <vt:lpstr>How do we represent graphs?</vt:lpstr>
      <vt:lpstr>How do we represent graphs?</vt:lpstr>
      <vt:lpstr>How do we represent graphs?</vt:lpstr>
      <vt:lpstr>How do we represent graphs?</vt:lpstr>
      <vt:lpstr>In either case</vt:lpstr>
      <vt:lpstr>Trade-offs</vt:lpstr>
      <vt:lpstr>Part 1: Depth-first search</vt:lpstr>
      <vt:lpstr>How do we explore a graph?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pseudocode</vt:lpstr>
      <vt:lpstr>Depth First Search </vt:lpstr>
      <vt:lpstr>Depth First Search  </vt:lpstr>
      <vt:lpstr>Depth First Search  </vt:lpstr>
      <vt:lpstr>Depth First Search  </vt:lpstr>
      <vt:lpstr>Depth First Search  </vt:lpstr>
      <vt:lpstr>Depth First Search  </vt:lpstr>
      <vt:lpstr>Depth First Search  </vt:lpstr>
      <vt:lpstr>Depth First Search  </vt:lpstr>
      <vt:lpstr>This is not the only way to write DFS!</vt:lpstr>
      <vt:lpstr>DFS finds all the nodes reachable from the starting point</vt:lpstr>
      <vt:lpstr>To explore the whole graph</vt:lpstr>
      <vt:lpstr>Why is it called depth-first?</vt:lpstr>
      <vt:lpstr>Running time To explore just the connected component we started in</vt:lpstr>
      <vt:lpstr>Running time To explore just the connected component we started in</vt:lpstr>
      <vt:lpstr>Running time To explore the whole graph</vt:lpstr>
      <vt:lpstr>You check:</vt:lpstr>
      <vt:lpstr>Pre-lecture exercise</vt:lpstr>
      <vt:lpstr>Application of DFS: topological sorting</vt:lpstr>
      <vt:lpstr>Can’t always eyeball it.</vt:lpstr>
      <vt:lpstr>Let’s do DFS</vt:lpstr>
      <vt:lpstr>Finish times seem useful</vt:lpstr>
      <vt:lpstr>A more general statement  (this holds even if there are cycles)</vt:lpstr>
      <vt:lpstr>So to prove this →</vt:lpstr>
      <vt:lpstr>So to prove this →</vt:lpstr>
      <vt:lpstr>Theorem</vt:lpstr>
      <vt:lpstr>Back to topological sorting</vt:lpstr>
      <vt:lpstr>Topological Sorting (on a DAG)</vt:lpstr>
      <vt:lpstr>For implementation,  see Python notebook</vt:lpstr>
      <vt:lpstr>What did we just learn?</vt:lpstr>
      <vt:lpstr>Example: </vt:lpstr>
      <vt:lpstr>Example</vt:lpstr>
      <vt:lpstr>Example</vt:lpstr>
      <vt:lpstr>Example</vt:lpstr>
      <vt:lpstr>Example</vt:lpstr>
      <vt:lpstr>Example</vt:lpstr>
      <vt:lpstr>Example</vt:lpstr>
      <vt:lpstr>Example</vt:lpstr>
      <vt:lpstr>Another use of DFS  that we’ve already seen</vt:lpstr>
      <vt:lpstr>Part 2: breadth-first search</vt:lpstr>
      <vt:lpstr>How do we explore a graph?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pseudocode</vt:lpstr>
      <vt:lpstr>BFS also finds all the nodes reachable from the starting point</vt:lpstr>
      <vt:lpstr>Running time and extension to directed graphs</vt:lpstr>
      <vt:lpstr>Why is it called breadth-first?</vt:lpstr>
      <vt:lpstr>Pre-lecture exercise</vt:lpstr>
      <vt:lpstr>An example with distance 3</vt:lpstr>
      <vt:lpstr>Application of BFS: shortest path</vt:lpstr>
      <vt:lpstr>Application of BFS: shortest path</vt:lpstr>
      <vt:lpstr>To find the distance between w and all other vertices v</vt:lpstr>
      <vt:lpstr>Why do the vertices in Li have distance i from v?</vt:lpstr>
      <vt:lpstr>What have we learned?</vt:lpstr>
      <vt:lpstr>Another application of BFS</vt:lpstr>
      <vt:lpstr>Pre-lecture exercise: fish</vt:lpstr>
      <vt:lpstr>Bipartite graphs</vt:lpstr>
      <vt:lpstr>Is this graph bipartite?</vt:lpstr>
      <vt:lpstr>How about this one?</vt:lpstr>
      <vt:lpstr>How about this one?</vt:lpstr>
      <vt:lpstr>This one?</vt:lpstr>
      <vt:lpstr>Application of BFS:  Testing Bipartiteness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Hang on now.</vt:lpstr>
      <vt:lpstr>Some proof required</vt:lpstr>
      <vt:lpstr>Some proof required</vt:lpstr>
      <vt:lpstr>What have we learned?</vt:lpstr>
      <vt:lpstr>Outline</vt:lpstr>
      <vt:lpstr>Recap</vt:lpstr>
      <vt:lpstr>Still open (next few lectures)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</dc:title>
  <dc:creator>Mary Katherine Wootters</dc:creator>
  <cp:lastModifiedBy>Nima Anari</cp:lastModifiedBy>
  <cp:revision>161</cp:revision>
  <cp:lastPrinted>2020-02-05T18:01:00Z</cp:lastPrinted>
  <dcterms:created xsi:type="dcterms:W3CDTF">2017-04-30T14:57:01Z</dcterms:created>
  <dcterms:modified xsi:type="dcterms:W3CDTF">2022-01-31T07:29:01Z</dcterms:modified>
</cp:coreProperties>
</file>